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339" r:id="rId2"/>
    <p:sldId id="340" r:id="rId3"/>
    <p:sldId id="341" r:id="rId4"/>
    <p:sldId id="342" r:id="rId5"/>
    <p:sldId id="345" r:id="rId6"/>
    <p:sldId id="368" r:id="rId7"/>
    <p:sldId id="370" r:id="rId8"/>
    <p:sldId id="371" r:id="rId9"/>
    <p:sldId id="349" r:id="rId10"/>
    <p:sldId id="380" r:id="rId11"/>
    <p:sldId id="385" r:id="rId12"/>
    <p:sldId id="351" r:id="rId13"/>
    <p:sldId id="355" r:id="rId14"/>
    <p:sldId id="356" r:id="rId15"/>
    <p:sldId id="382" r:id="rId16"/>
    <p:sldId id="377" r:id="rId17"/>
    <p:sldId id="381" r:id="rId18"/>
    <p:sldId id="357" r:id="rId19"/>
    <p:sldId id="358" r:id="rId20"/>
    <p:sldId id="359" r:id="rId21"/>
    <p:sldId id="363" r:id="rId22"/>
    <p:sldId id="386" r:id="rId23"/>
  </p:sldIdLst>
  <p:sldSz cx="12190413"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C2FEF0"/>
    <a:srgbClr val="D1EDFF"/>
    <a:srgbClr val="0099CC"/>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44" autoAdjust="0"/>
    <p:restoredTop sz="94737" autoAdjust="0"/>
  </p:normalViewPr>
  <p:slideViewPr>
    <p:cSldViewPr>
      <p:cViewPr varScale="1">
        <p:scale>
          <a:sx n="71" d="100"/>
          <a:sy n="71" d="100"/>
        </p:scale>
        <p:origin x="616" y="5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2" d="100"/>
          <a:sy n="52" d="100"/>
        </p:scale>
        <p:origin x="-2892"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1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CB6D71D-A08B-47E2-A1E0-5B4FAFEECB72}" type="datetimeFigureOut">
              <a:rPr lang="zh-TW" altLang="en-US" smtClean="0"/>
              <a:pPr/>
              <a:t>2020/7/16</a:t>
            </a:fld>
            <a:endParaRPr lang="zh-TW" altLang="en-US"/>
          </a:p>
        </p:txBody>
      </p:sp>
      <p:sp>
        <p:nvSpPr>
          <p:cNvPr id="4" name="頁尾版面配置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2C9C76-2962-4B84-ACAD-645C3F0C1642}" type="slidenum">
              <a:rPr lang="zh-TW" altLang="en-US" smtClean="0"/>
              <a:pPr/>
              <a:t>‹#›</a:t>
            </a:fld>
            <a:endParaRPr lang="zh-TW" altLang="en-US"/>
          </a:p>
        </p:txBody>
      </p:sp>
    </p:spTree>
    <p:extLst>
      <p:ext uri="{BB962C8B-B14F-4D97-AF65-F5344CB8AC3E}">
        <p14:creationId xmlns:p14="http://schemas.microsoft.com/office/powerpoint/2010/main" val="29365252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99C455-B9E8-4270-AF49-2C8D36ECBF87}" type="datetimeFigureOut">
              <a:rPr lang="zh-TW" altLang="en-US" smtClean="0"/>
              <a:pPr/>
              <a:t>2020/7/16</a:t>
            </a:fld>
            <a:endParaRPr lang="zh-TW" altLang="en-US"/>
          </a:p>
        </p:txBody>
      </p:sp>
      <p:sp>
        <p:nvSpPr>
          <p:cNvPr id="4" name="投影片圖像版面配置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CBB874-8A4F-4D6B-BA4D-4EA438F34767}" type="slidenum">
              <a:rPr lang="zh-TW" altLang="en-US" smtClean="0"/>
              <a:pPr/>
              <a:t>‹#›</a:t>
            </a:fld>
            <a:endParaRPr lang="zh-TW" altLang="en-US"/>
          </a:p>
        </p:txBody>
      </p:sp>
    </p:spTree>
    <p:extLst>
      <p:ext uri="{BB962C8B-B14F-4D97-AF65-F5344CB8AC3E}">
        <p14:creationId xmlns:p14="http://schemas.microsoft.com/office/powerpoint/2010/main" val="151018565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290256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187945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462156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32453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2329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691066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808470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46288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272289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242438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846407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753346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101517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651121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061252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769717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400740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962132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539509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218535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148616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668844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438150" y="2762250"/>
            <a:ext cx="386715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130629"/>
            <a:ext cx="12192000" cy="6639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日期版面配置區 1"/>
          <p:cNvSpPr>
            <a:spLocks noGrp="1"/>
          </p:cNvSpPr>
          <p:nvPr>
            <p:ph type="dt" sz="half" idx="10"/>
          </p:nvPr>
        </p:nvSpPr>
        <p:spPr/>
        <p:txBody>
          <a:bodyPr/>
          <a:lstStyle/>
          <a:p>
            <a:fld id="{71C1539C-3E60-4850-A32B-163ACD3E5025}" type="datetime1">
              <a:rPr lang="zh-TW" altLang="en-US" smtClean="0"/>
              <a:pPr/>
              <a:t>2020/7/16</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a:xfrm>
            <a:off x="9112646" y="6453340"/>
            <a:ext cx="2743200" cy="365125"/>
          </a:xfrm>
        </p:spPr>
        <p:txBody>
          <a:bodyPr/>
          <a:lstStyle>
            <a:lvl1pPr>
              <a:defRPr sz="1600" b="1"/>
            </a:lvl1pPr>
          </a:lstStyle>
          <a:p>
            <a:fld id="{AF44CCD9-AF14-4FD0-8E12-CF82B8F58377}" type="slidenum">
              <a:rPr lang="zh-TW" altLang="en-US" smtClean="0"/>
              <a:pPr/>
              <a:t>‹#›</a:t>
            </a:fld>
            <a:endParaRPr lang="zh-TW" alt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521" y="1600205"/>
            <a:ext cx="10971372"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609521" y="6356355"/>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D39BD-84F8-4F21-B42E-000125A16DE6}" type="datetime1">
              <a:rPr lang="zh-TW" altLang="en-US" smtClean="0"/>
              <a:pPr/>
              <a:t>2020/7/16</a:t>
            </a:fld>
            <a:endParaRPr lang="zh-TW" altLang="en-US"/>
          </a:p>
        </p:txBody>
      </p:sp>
      <p:sp>
        <p:nvSpPr>
          <p:cNvPr id="5" name="頁尾版面配置區 4"/>
          <p:cNvSpPr>
            <a:spLocks noGrp="1"/>
          </p:cNvSpPr>
          <p:nvPr>
            <p:ph type="ftr" sz="quarter" idx="3"/>
          </p:nvPr>
        </p:nvSpPr>
        <p:spPr>
          <a:xfrm>
            <a:off x="4165060" y="6356355"/>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7" name="投影片編號版面配置區 5"/>
          <p:cNvSpPr>
            <a:spLocks noGrp="1"/>
          </p:cNvSpPr>
          <p:nvPr>
            <p:ph type="sldNum" sz="quarter" idx="4"/>
          </p:nvPr>
        </p:nvSpPr>
        <p:spPr>
          <a:xfrm>
            <a:off x="8896622"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4CCD9-AF14-4FD0-8E12-CF82B8F58377}"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wmf"/><Relationship Id="rId5" Type="http://schemas.openxmlformats.org/officeDocument/2006/relationships/oleObject" Target="../embeddings/oleObject1.bin"/><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notesSlide" Target="../notesSlides/notesSlide18.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notesSlide" Target="../notesSlides/notesSlide19.xml"/><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6.wmf"/><Relationship Id="rId4" Type="http://schemas.openxmlformats.org/officeDocument/2006/relationships/oleObject" Target="../embeddings/oleObject4.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37.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12.wmf"/><Relationship Id="rId4"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9" name="Text Box 18"/>
          <p:cNvSpPr txBox="1">
            <a:spLocks noChangeArrowheads="1"/>
          </p:cNvSpPr>
          <p:nvPr/>
        </p:nvSpPr>
        <p:spPr bwMode="auto">
          <a:xfrm>
            <a:off x="910630" y="1268760"/>
            <a:ext cx="9561513" cy="1631216"/>
          </a:xfrm>
          <a:prstGeom prst="rect">
            <a:avLst/>
          </a:prstGeom>
          <a:noFill/>
          <a:ln w="12700">
            <a:noFill/>
            <a:miter lim="800000"/>
            <a:headEnd/>
            <a:tailEnd/>
          </a:ln>
        </p:spPr>
        <p:txBody>
          <a:bodyPr>
            <a:spAutoFit/>
          </a:bodyPr>
          <a:lstStyle/>
          <a:p>
            <a:pPr algn="ctr" eaLnBrk="0" hangingPunct="0">
              <a:spcBef>
                <a:spcPct val="50000"/>
              </a:spcBef>
            </a:pPr>
            <a:r>
              <a:rPr lang="en-US" altLang="zh-TW" sz="4000" b="1" dirty="0">
                <a:latin typeface="Calibri" pitchFamily="34" charset="0"/>
              </a:rPr>
              <a:t>8D </a:t>
            </a:r>
            <a:r>
              <a:rPr lang="en-US" altLang="zh-TW" sz="4000" b="1" dirty="0" smtClean="0">
                <a:latin typeface="Calibri" pitchFamily="34" charset="0"/>
              </a:rPr>
              <a:t>Report </a:t>
            </a:r>
          </a:p>
          <a:p>
            <a:pPr algn="ctr" eaLnBrk="0" hangingPunct="0">
              <a:spcBef>
                <a:spcPct val="50000"/>
              </a:spcBef>
            </a:pPr>
            <a:r>
              <a:rPr lang="en-US" altLang="zh-TW" sz="4000" b="1" dirty="0" smtClean="0">
                <a:latin typeface="Calibri" pitchFamily="34" charset="0"/>
              </a:rPr>
              <a:t>for cosmetic issue of BFX - AT100 (T99X171)</a:t>
            </a:r>
            <a:endParaRPr lang="en-US" altLang="zh-TW" sz="4000" b="1" dirty="0">
              <a:latin typeface="Calibri" pitchFamily="34" charset="0"/>
            </a:endParaRPr>
          </a:p>
        </p:txBody>
      </p:sp>
      <p:sp>
        <p:nvSpPr>
          <p:cNvPr id="10" name="文字方塊 2"/>
          <p:cNvSpPr txBox="1">
            <a:spLocks noChangeArrowheads="1"/>
          </p:cNvSpPr>
          <p:nvPr/>
        </p:nvSpPr>
        <p:spPr bwMode="auto">
          <a:xfrm>
            <a:off x="9015686" y="5013176"/>
            <a:ext cx="2706125" cy="707886"/>
          </a:xfrm>
          <a:prstGeom prst="rect">
            <a:avLst/>
          </a:prstGeom>
          <a:noFill/>
          <a:ln w="9525">
            <a:noFill/>
            <a:miter lim="800000"/>
            <a:headEnd/>
            <a:tailEnd/>
          </a:ln>
        </p:spPr>
        <p:txBody>
          <a:bodyPr wrap="none">
            <a:spAutoFit/>
          </a:bodyPr>
          <a:lstStyle/>
          <a:p>
            <a:pPr eaLnBrk="0" hangingPunct="0"/>
            <a:r>
              <a:rPr lang="en-US" altLang="zh-TW" sz="2000" dirty="0">
                <a:latin typeface="Calibri" pitchFamily="34" charset="0"/>
                <a:cs typeface="Calibri" pitchFamily="34" charset="0"/>
              </a:rPr>
              <a:t>Date : </a:t>
            </a:r>
            <a:r>
              <a:rPr lang="en-US" altLang="zh-TW" sz="2000" dirty="0" smtClean="0">
                <a:latin typeface="Calibri" pitchFamily="34" charset="0"/>
                <a:cs typeface="Calibri" pitchFamily="34" charset="0"/>
              </a:rPr>
              <a:t>2 July 2020</a:t>
            </a:r>
            <a:endParaRPr lang="en-US" altLang="zh-CN" sz="2000" dirty="0">
              <a:latin typeface="Calibri" pitchFamily="34" charset="0"/>
              <a:cs typeface="Calibri" pitchFamily="34" charset="0"/>
            </a:endParaRPr>
          </a:p>
          <a:p>
            <a:pPr eaLnBrk="0" hangingPunct="0"/>
            <a:r>
              <a:rPr lang="en-US" altLang="en-US" sz="2000" dirty="0">
                <a:latin typeface="Calibri" pitchFamily="34" charset="0"/>
                <a:cs typeface="Calibri" pitchFamily="34" charset="0"/>
              </a:rPr>
              <a:t>Prepared by</a:t>
            </a:r>
            <a:r>
              <a:rPr lang="en-US" altLang="en-US" sz="2000" dirty="0" smtClean="0">
                <a:latin typeface="Calibri" pitchFamily="34" charset="0"/>
                <a:cs typeface="Calibri" pitchFamily="34" charset="0"/>
              </a:rPr>
              <a:t>: </a:t>
            </a:r>
            <a:r>
              <a:rPr lang="en-US" altLang="en-US" sz="2000" dirty="0" err="1" smtClean="0">
                <a:latin typeface="Calibri" pitchFamily="34" charset="0"/>
                <a:cs typeface="Calibri" pitchFamily="34" charset="0"/>
              </a:rPr>
              <a:t>Heng</a:t>
            </a:r>
            <a:r>
              <a:rPr lang="en-US" altLang="en-US" sz="2000" dirty="0" smtClean="0">
                <a:latin typeface="Calibri" pitchFamily="34" charset="0"/>
                <a:cs typeface="Calibri" pitchFamily="34" charset="0"/>
              </a:rPr>
              <a:t> </a:t>
            </a:r>
            <a:r>
              <a:rPr lang="en-US" altLang="en-US" sz="2000" dirty="0" err="1" smtClean="0">
                <a:latin typeface="Calibri" pitchFamily="34" charset="0"/>
                <a:cs typeface="Calibri" pitchFamily="34" charset="0"/>
              </a:rPr>
              <a:t>Ruan</a:t>
            </a:r>
            <a:endParaRPr lang="en-US" altLang="en-US" sz="2000" dirty="0" smtClean="0">
              <a:latin typeface="Calibri" pitchFamily="34" charset="0"/>
              <a:cs typeface="Calibri" pitchFamily="34" charset="0"/>
            </a:endParaRPr>
          </a:p>
        </p:txBody>
      </p:sp>
    </p:spTree>
    <p:extLst>
      <p:ext uri="{BB962C8B-B14F-4D97-AF65-F5344CB8AC3E}">
        <p14:creationId xmlns:p14="http://schemas.microsoft.com/office/powerpoint/2010/main" val="15912720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50"/>
          <p:cNvSpPr>
            <a:spLocks noChangeArrowheads="1"/>
          </p:cNvSpPr>
          <p:nvPr/>
        </p:nvSpPr>
        <p:spPr bwMode="auto">
          <a:xfrm>
            <a:off x="1774726" y="0"/>
            <a:ext cx="4220771"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D1. Establish the Team</a:t>
            </a:r>
          </a:p>
        </p:txBody>
      </p:sp>
      <p:sp>
        <p:nvSpPr>
          <p:cNvPr id="4" name="Rectangle 69"/>
          <p:cNvSpPr>
            <a:spLocks noChangeArrowheads="1"/>
          </p:cNvSpPr>
          <p:nvPr/>
        </p:nvSpPr>
        <p:spPr bwMode="auto">
          <a:xfrm>
            <a:off x="2295003" y="1196752"/>
            <a:ext cx="7040563" cy="3631763"/>
          </a:xfrm>
          <a:prstGeom prst="rect">
            <a:avLst/>
          </a:prstGeom>
          <a:noFill/>
          <a:ln w="9525">
            <a:noFill/>
            <a:miter lim="800000"/>
            <a:headEnd/>
            <a:tailEnd/>
          </a:ln>
        </p:spPr>
        <p:txBody>
          <a:bodyPr>
            <a:spAutoFit/>
          </a:bodyPr>
          <a:lstStyle/>
          <a:p>
            <a:pPr>
              <a:spcBef>
                <a:spcPct val="50000"/>
              </a:spcBef>
            </a:pPr>
            <a:r>
              <a:rPr kumimoji="0" lang="en-US" altLang="zh-CN" sz="2000" b="1" dirty="0">
                <a:latin typeface="Times New Roman" pitchFamily="18" charset="0"/>
                <a:ea typeface="標楷體" pitchFamily="65" charset="-120"/>
                <a:cs typeface="Times New Roman" pitchFamily="18" charset="0"/>
              </a:rPr>
              <a:t>Team Leader:  </a:t>
            </a:r>
            <a:r>
              <a:rPr kumimoji="0" lang="en-US" altLang="zh-CN" sz="2000" b="1" dirty="0" smtClean="0">
                <a:latin typeface="Times New Roman" pitchFamily="18" charset="0"/>
                <a:ea typeface="標楷體" pitchFamily="65" charset="-120"/>
                <a:cs typeface="Times New Roman" pitchFamily="18" charset="0"/>
              </a:rPr>
              <a:t>David Yin</a:t>
            </a:r>
          </a:p>
          <a:p>
            <a:pPr>
              <a:spcBef>
                <a:spcPct val="50000"/>
              </a:spcBef>
            </a:pPr>
            <a:r>
              <a:rPr kumimoji="0" lang="en-US" altLang="zh-CN" sz="2000" b="1" dirty="0" smtClean="0">
                <a:latin typeface="Times New Roman" pitchFamily="18" charset="0"/>
                <a:ea typeface="標楷體" pitchFamily="65" charset="-120"/>
                <a:cs typeface="Times New Roman" pitchFamily="18" charset="0"/>
              </a:rPr>
              <a:t>QA: Deng Wei Gen</a:t>
            </a:r>
          </a:p>
          <a:p>
            <a:pPr>
              <a:spcBef>
                <a:spcPct val="50000"/>
              </a:spcBef>
            </a:pPr>
            <a:r>
              <a:rPr kumimoji="0" lang="en-US" altLang="zh-CN" sz="2000" b="1" dirty="0" smtClean="0">
                <a:latin typeface="Times New Roman" pitchFamily="18" charset="0"/>
                <a:ea typeface="標楷體" pitchFamily="65" charset="-120"/>
                <a:cs typeface="Times New Roman" pitchFamily="18" charset="0"/>
              </a:rPr>
              <a:t>PQE:</a:t>
            </a:r>
            <a:r>
              <a:rPr kumimoji="0" lang="en-US" altLang="zh-TW" sz="2000" b="1" dirty="0" smtClean="0">
                <a:latin typeface="Times New Roman" pitchFamily="18" charset="0"/>
                <a:ea typeface="標楷體" pitchFamily="65" charset="-120"/>
                <a:cs typeface="Times New Roman" pitchFamily="18" charset="0"/>
              </a:rPr>
              <a:t> </a:t>
            </a:r>
            <a:r>
              <a:rPr kumimoji="0" lang="en-US" altLang="zh-CN" sz="2000" b="1" dirty="0" err="1" smtClean="0">
                <a:latin typeface="Times New Roman" pitchFamily="18" charset="0"/>
                <a:ea typeface="標楷體" pitchFamily="65" charset="-120"/>
                <a:cs typeface="Times New Roman" pitchFamily="18" charset="0"/>
              </a:rPr>
              <a:t>Heng</a:t>
            </a:r>
            <a:r>
              <a:rPr kumimoji="0" lang="en-US" altLang="zh-CN" sz="2000" b="1" dirty="0" smtClean="0">
                <a:latin typeface="Times New Roman" pitchFamily="18" charset="0"/>
                <a:ea typeface="標楷體" pitchFamily="65" charset="-120"/>
                <a:cs typeface="Times New Roman" pitchFamily="18" charset="0"/>
              </a:rPr>
              <a:t> </a:t>
            </a:r>
            <a:r>
              <a:rPr kumimoji="0" lang="en-US" altLang="zh-CN" sz="2000" b="1" dirty="0" err="1" smtClean="0">
                <a:latin typeface="Times New Roman" pitchFamily="18" charset="0"/>
                <a:ea typeface="標楷體" pitchFamily="65" charset="-120"/>
                <a:cs typeface="Times New Roman" pitchFamily="18" charset="0"/>
              </a:rPr>
              <a:t>Ruan</a:t>
            </a:r>
            <a:endParaRPr kumimoji="0" lang="en-US" altLang="zh-CN" sz="2000" b="1" dirty="0" smtClean="0">
              <a:latin typeface="Times New Roman" pitchFamily="18" charset="0"/>
              <a:ea typeface="標楷體" pitchFamily="65" charset="-120"/>
              <a:cs typeface="Times New Roman" pitchFamily="18" charset="0"/>
            </a:endParaRPr>
          </a:p>
          <a:p>
            <a:pPr>
              <a:spcBef>
                <a:spcPct val="50000"/>
              </a:spcBef>
            </a:pPr>
            <a:r>
              <a:rPr kumimoji="0" lang="en-US" altLang="zh-CN" sz="2000" b="1" dirty="0" smtClean="0">
                <a:latin typeface="Times New Roman" pitchFamily="18" charset="0"/>
                <a:ea typeface="標楷體" pitchFamily="65" charset="-120"/>
                <a:cs typeface="Times New Roman" pitchFamily="18" charset="0"/>
              </a:rPr>
              <a:t>PM: Ben Trinh/ Nelly </a:t>
            </a:r>
            <a:r>
              <a:rPr kumimoji="0" lang="en-US" altLang="zh-CN" sz="2000" b="1" dirty="0" err="1" smtClean="0">
                <a:latin typeface="Times New Roman" pitchFamily="18" charset="0"/>
                <a:ea typeface="標楷體" pitchFamily="65" charset="-120"/>
                <a:cs typeface="Times New Roman" pitchFamily="18" charset="0"/>
              </a:rPr>
              <a:t>Ruan</a:t>
            </a:r>
            <a:endParaRPr kumimoji="0" lang="en-US" altLang="zh-CN" sz="2000" b="1" dirty="0" smtClean="0">
              <a:latin typeface="Times New Roman" pitchFamily="18" charset="0"/>
              <a:ea typeface="標楷體" pitchFamily="65" charset="-120"/>
              <a:cs typeface="Times New Roman" pitchFamily="18" charset="0"/>
            </a:endParaRPr>
          </a:p>
          <a:p>
            <a:pPr>
              <a:spcBef>
                <a:spcPct val="50000"/>
              </a:spcBef>
            </a:pPr>
            <a:r>
              <a:rPr kumimoji="0" lang="en-US" altLang="zh-CN" sz="2000" b="1" dirty="0" smtClean="0">
                <a:latin typeface="Times New Roman" pitchFamily="18" charset="0"/>
                <a:ea typeface="標楷體" pitchFamily="65" charset="-120"/>
                <a:cs typeface="Times New Roman" pitchFamily="18" charset="0"/>
              </a:rPr>
              <a:t>PD: Wen Yong</a:t>
            </a:r>
          </a:p>
          <a:p>
            <a:pPr>
              <a:spcBef>
                <a:spcPct val="50000"/>
              </a:spcBef>
            </a:pPr>
            <a:r>
              <a:rPr lang="en-US" altLang="zh-CN" sz="2000" b="1" dirty="0">
                <a:latin typeface="Times New Roman" pitchFamily="18" charset="0"/>
                <a:ea typeface="標楷體" pitchFamily="65" charset="-120"/>
                <a:cs typeface="Times New Roman" pitchFamily="18" charset="0"/>
              </a:rPr>
              <a:t>P</a:t>
            </a:r>
            <a:r>
              <a:rPr lang="en-US" altLang="zh-CN" sz="2000" b="1" dirty="0" smtClean="0">
                <a:latin typeface="Times New Roman" pitchFamily="18" charset="0"/>
                <a:ea typeface="標楷體" pitchFamily="65" charset="-120"/>
                <a:cs typeface="Times New Roman" pitchFamily="18" charset="0"/>
              </a:rPr>
              <a:t>E: Mark Wu/Vu Hue</a:t>
            </a:r>
            <a:endParaRPr kumimoji="0" lang="en-US" altLang="zh-CN" sz="2000" b="1" dirty="0" smtClean="0">
              <a:latin typeface="Times New Roman" pitchFamily="18" charset="0"/>
              <a:ea typeface="標楷體" pitchFamily="65" charset="-120"/>
              <a:cs typeface="Times New Roman" pitchFamily="18" charset="0"/>
            </a:endParaRPr>
          </a:p>
          <a:p>
            <a:pPr>
              <a:spcBef>
                <a:spcPct val="50000"/>
              </a:spcBef>
            </a:pPr>
            <a:r>
              <a:rPr kumimoji="0" lang="en-US" altLang="zh-CN" sz="2000" b="1" dirty="0" smtClean="0">
                <a:latin typeface="Times New Roman" pitchFamily="18" charset="0"/>
                <a:ea typeface="標楷體" pitchFamily="65" charset="-120"/>
                <a:cs typeface="Times New Roman" pitchFamily="18" charset="0"/>
              </a:rPr>
              <a:t>IE: </a:t>
            </a:r>
            <a:r>
              <a:rPr lang="en-US" altLang="zh-CN" sz="2000" b="1" dirty="0" smtClean="0">
                <a:latin typeface="Times New Roman" pitchFamily="18" charset="0"/>
                <a:ea typeface="標楷體" pitchFamily="65" charset="-120"/>
                <a:cs typeface="Times New Roman" pitchFamily="18" charset="0"/>
              </a:rPr>
              <a:t>Thu Hang/Van </a:t>
            </a:r>
            <a:r>
              <a:rPr lang="en-US" altLang="zh-CN" sz="2000" b="1" dirty="0" err="1" smtClean="0">
                <a:latin typeface="Times New Roman" pitchFamily="18" charset="0"/>
                <a:ea typeface="標楷體" pitchFamily="65" charset="-120"/>
                <a:cs typeface="Times New Roman" pitchFamily="18" charset="0"/>
              </a:rPr>
              <a:t>Quyen</a:t>
            </a:r>
            <a:endParaRPr kumimoji="0" lang="en-US" altLang="zh-CN" sz="2000" b="1" dirty="0" smtClean="0">
              <a:latin typeface="Times New Roman" pitchFamily="18" charset="0"/>
              <a:ea typeface="標楷體" pitchFamily="65" charset="-120"/>
              <a:cs typeface="Times New Roman" pitchFamily="18" charset="0"/>
            </a:endParaRPr>
          </a:p>
          <a:p>
            <a:pPr>
              <a:spcBef>
                <a:spcPct val="50000"/>
              </a:spcBef>
            </a:pPr>
            <a:r>
              <a:rPr kumimoji="0" lang="en-US" altLang="zh-CN" sz="2000" b="1" dirty="0" smtClean="0">
                <a:latin typeface="Times New Roman" pitchFamily="18" charset="0"/>
                <a:ea typeface="標楷體" pitchFamily="65" charset="-120"/>
                <a:cs typeface="Times New Roman" pitchFamily="18" charset="0"/>
              </a:rPr>
              <a:t>SQE: Ken Pham/Xuan </a:t>
            </a:r>
            <a:r>
              <a:rPr kumimoji="0" lang="en-US" altLang="zh-CN" sz="2000" b="1" dirty="0" err="1" smtClean="0">
                <a:latin typeface="Times New Roman" pitchFamily="18" charset="0"/>
                <a:ea typeface="標楷體" pitchFamily="65" charset="-120"/>
                <a:cs typeface="Times New Roman" pitchFamily="18" charset="0"/>
              </a:rPr>
              <a:t>Khoa</a:t>
            </a:r>
            <a:endParaRPr kumimoji="0" lang="en-US" altLang="zh-CN" sz="2000" b="1" dirty="0" smtClean="0">
              <a:latin typeface="Times New Roman" pitchFamily="18" charset="0"/>
              <a:ea typeface="標楷體" pitchFamily="65" charset="-120"/>
              <a:cs typeface="Times New Roman" pitchFamily="18" charset="0"/>
            </a:endParaRPr>
          </a:p>
        </p:txBody>
      </p:sp>
    </p:spTree>
    <p:extLst>
      <p:ext uri="{BB962C8B-B14F-4D97-AF65-F5344CB8AC3E}">
        <p14:creationId xmlns:p14="http://schemas.microsoft.com/office/powerpoint/2010/main" val="30323606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4"/>
          <p:cNvSpPr>
            <a:spLocks noChangeArrowheads="1"/>
          </p:cNvSpPr>
          <p:nvPr/>
        </p:nvSpPr>
        <p:spPr bwMode="auto">
          <a:xfrm>
            <a:off x="1846734" y="35913"/>
            <a:ext cx="5715604"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Times New Roman" pitchFamily="18" charset="0"/>
                <a:ea typeface="標楷體" pitchFamily="65" charset="-120"/>
                <a:cs typeface="Times New Roman" pitchFamily="18" charset="0"/>
              </a:rPr>
              <a:t>D2.  </a:t>
            </a:r>
            <a:r>
              <a:rPr kumimoji="0" lang="en-US" altLang="zh-TW" sz="3200" b="1" dirty="0">
                <a:latin typeface="Times New Roman" pitchFamily="18" charset="0"/>
                <a:ea typeface="標楷體" pitchFamily="65" charset="-120"/>
                <a:cs typeface="Times New Roman" pitchFamily="18" charset="0"/>
              </a:rPr>
              <a:t>Description of the Problem</a:t>
            </a:r>
          </a:p>
        </p:txBody>
      </p:sp>
      <p:sp>
        <p:nvSpPr>
          <p:cNvPr id="4" name="Rectangle 13"/>
          <p:cNvSpPr>
            <a:spLocks noChangeArrowheads="1"/>
          </p:cNvSpPr>
          <p:nvPr/>
        </p:nvSpPr>
        <p:spPr bwMode="auto">
          <a:xfrm>
            <a:off x="488504" y="908720"/>
            <a:ext cx="9999190" cy="3262432"/>
          </a:xfrm>
          <a:prstGeom prst="rect">
            <a:avLst/>
          </a:prstGeom>
          <a:noFill/>
          <a:ln w="9525">
            <a:noFill/>
            <a:miter lim="800000"/>
            <a:headEnd/>
            <a:tailEnd/>
          </a:ln>
        </p:spPr>
        <p:txBody>
          <a:bodyPr wrap="square">
            <a:spAutoFit/>
          </a:bodyPr>
          <a:lstStyle/>
          <a:p>
            <a:pPr marL="280988" indent="-280988" eaLnBrk="0" hangingPunct="0">
              <a:buFont typeface="Wingdings" pitchFamily="2" charset="2"/>
              <a:buChar char="Ø"/>
            </a:pPr>
            <a:r>
              <a:rPr lang="en-US" altLang="zh-CN" sz="2000" b="1" dirty="0">
                <a:solidFill>
                  <a:srgbClr val="0000FF"/>
                </a:solidFill>
                <a:latin typeface="Times New Roman" pitchFamily="18" charset="0"/>
                <a:ea typeface="標楷體" pitchFamily="65" charset="-120"/>
                <a:cs typeface="Times New Roman" pitchFamily="18" charset="0"/>
              </a:rPr>
              <a:t>Issue </a:t>
            </a:r>
            <a:r>
              <a:rPr lang="en-US" altLang="zh-TW" sz="2000" b="1" dirty="0" smtClean="0">
                <a:solidFill>
                  <a:srgbClr val="0000FF"/>
                </a:solidFill>
                <a:latin typeface="Times New Roman" pitchFamily="18" charset="0"/>
                <a:ea typeface="標楷體" pitchFamily="65" charset="-120"/>
                <a:cs typeface="Times New Roman" pitchFamily="18" charset="0"/>
              </a:rPr>
              <a:t>Description</a:t>
            </a:r>
          </a:p>
          <a:p>
            <a:pPr marL="236538" indent="44450" eaLnBrk="0" hangingPunct="0">
              <a:lnSpc>
                <a:spcPct val="130000"/>
              </a:lnSpc>
            </a:pPr>
            <a:r>
              <a:rPr lang="en-US" altLang="zh-CN" sz="2000" b="1" dirty="0">
                <a:solidFill>
                  <a:srgbClr val="FF0000"/>
                </a:solidFill>
                <a:latin typeface="Times New Roman" pitchFamily="18" charset="0"/>
                <a:cs typeface="Times New Roman" pitchFamily="18" charset="0"/>
              </a:rPr>
              <a:t>2</a:t>
            </a:r>
            <a:r>
              <a:rPr kumimoji="0" lang="en-US" altLang="zh-CN" sz="2000" b="1" dirty="0" smtClean="0">
                <a:solidFill>
                  <a:srgbClr val="FF0000"/>
                </a:solidFill>
                <a:latin typeface="Times New Roman" pitchFamily="18" charset="0"/>
                <a:cs typeface="Times New Roman" pitchFamily="18" charset="0"/>
              </a:rPr>
              <a:t> Jul 2020, ALT customer complain </a:t>
            </a:r>
            <a:r>
              <a:rPr lang="en-US" altLang="zh-TW" sz="2000" b="1" dirty="0">
                <a:solidFill>
                  <a:srgbClr val="FF0000"/>
                </a:solidFill>
                <a:latin typeface="Times New Roman" pitchFamily="18" charset="0"/>
                <a:cs typeface="Times New Roman" pitchFamily="18" charset="0"/>
              </a:rPr>
              <a:t>[BFX-AT100] </a:t>
            </a:r>
            <a:r>
              <a:rPr lang="en-US" altLang="zh-TW" sz="2000" b="1" dirty="0" smtClean="0">
                <a:solidFill>
                  <a:srgbClr val="FF0000"/>
                </a:solidFill>
                <a:latin typeface="Times New Roman" pitchFamily="18" charset="0"/>
                <a:cs typeface="Times New Roman" pitchFamily="18" charset="0"/>
              </a:rPr>
              <a:t>1st </a:t>
            </a:r>
            <a:r>
              <a:rPr lang="en-US" altLang="zh-TW" sz="2000" b="1" dirty="0">
                <a:solidFill>
                  <a:srgbClr val="FF0000"/>
                </a:solidFill>
                <a:latin typeface="Times New Roman" pitchFamily="18" charset="0"/>
                <a:cs typeface="Times New Roman" pitchFamily="18" charset="0"/>
              </a:rPr>
              <a:t>Mass production Cosmetic </a:t>
            </a:r>
            <a:r>
              <a:rPr lang="en-US" altLang="zh-TW" sz="2000" b="1" dirty="0" smtClean="0">
                <a:solidFill>
                  <a:srgbClr val="FF0000"/>
                </a:solidFill>
                <a:latin typeface="Times New Roman" pitchFamily="18" charset="0"/>
                <a:cs typeface="Times New Roman" pitchFamily="18" charset="0"/>
              </a:rPr>
              <a:t>issue.</a:t>
            </a:r>
          </a:p>
          <a:p>
            <a:pPr eaLnBrk="0" hangingPunct="0"/>
            <a:endParaRPr lang="en-US" altLang="zh-TW" sz="2000" b="1" dirty="0" smtClean="0">
              <a:solidFill>
                <a:srgbClr val="FF0000"/>
              </a:solidFill>
              <a:latin typeface="Times New Roman" pitchFamily="18" charset="0"/>
              <a:cs typeface="Times New Roman" pitchFamily="18" charset="0"/>
            </a:endParaRPr>
          </a:p>
          <a:p>
            <a:pPr marL="236538" indent="44450" eaLnBrk="0" hangingPunct="0"/>
            <a:r>
              <a:rPr lang="en-US" altLang="zh-TW" sz="2000" dirty="0">
                <a:latin typeface="Times New Roman" pitchFamily="18" charset="0"/>
                <a:cs typeface="Times New Roman" pitchFamily="18" charset="0"/>
              </a:rPr>
              <a:t>Defect Total </a:t>
            </a:r>
            <a:endParaRPr lang="en-US" altLang="zh-TW" sz="2000" dirty="0" smtClean="0">
              <a:latin typeface="Times New Roman" pitchFamily="18" charset="0"/>
              <a:cs typeface="Times New Roman" pitchFamily="18" charset="0"/>
            </a:endParaRPr>
          </a:p>
          <a:p>
            <a:pPr marL="574675" indent="398463" eaLnBrk="0" hangingPunct="0">
              <a:buFont typeface="Wingdings" pitchFamily="2" charset="2"/>
              <a:buChar char="Ø"/>
            </a:pPr>
            <a:r>
              <a:rPr lang="en-US" altLang="zh-TW" sz="2000" dirty="0" smtClean="0">
                <a:latin typeface="Times New Roman" pitchFamily="18" charset="0"/>
                <a:cs typeface="Times New Roman" pitchFamily="18" charset="0"/>
              </a:rPr>
              <a:t>RCU missing : 7/500pcs : Defect rate : 1.2%</a:t>
            </a:r>
          </a:p>
          <a:p>
            <a:pPr marL="574675" indent="398463" eaLnBrk="0" hangingPunct="0">
              <a:buFont typeface="Wingdings" pitchFamily="2" charset="2"/>
              <a:buChar char="Ø"/>
            </a:pPr>
            <a:r>
              <a:rPr lang="en-US" altLang="zh-TW" sz="2000" dirty="0" smtClean="0">
                <a:latin typeface="Times New Roman" pitchFamily="18" charset="0"/>
                <a:cs typeface="Times New Roman" pitchFamily="18" charset="0"/>
              </a:rPr>
              <a:t>Inner sheet missing on carton box: 1/500pcs : Defect rate: 0.2%</a:t>
            </a:r>
          </a:p>
          <a:p>
            <a:pPr marL="574675" indent="398463" eaLnBrk="0" hangingPunct="0">
              <a:buFont typeface="Wingdings" pitchFamily="2" charset="2"/>
              <a:buChar char="Ø"/>
            </a:pPr>
            <a:r>
              <a:rPr lang="en-US" altLang="zh-TW" sz="2000" dirty="0" err="1" smtClean="0">
                <a:latin typeface="Times New Roman" pitchFamily="18" charset="0"/>
                <a:cs typeface="Times New Roman" pitchFamily="18" charset="0"/>
              </a:rPr>
              <a:t>Giftbox</a:t>
            </a:r>
            <a:r>
              <a:rPr lang="en-US" altLang="zh-TW" sz="2000" dirty="0" smtClean="0">
                <a:latin typeface="Times New Roman" pitchFamily="18" charset="0"/>
                <a:cs typeface="Times New Roman" pitchFamily="18" charset="0"/>
              </a:rPr>
              <a:t> FOD (look like scratch) : 1/500pcs : Defect rate: 0.2%</a:t>
            </a:r>
          </a:p>
          <a:p>
            <a:pPr marL="574675" indent="398463" eaLnBrk="0" hangingPunct="0">
              <a:buFont typeface="Wingdings" pitchFamily="2" charset="2"/>
              <a:buChar char="Ø"/>
            </a:pPr>
            <a:r>
              <a:rPr lang="en-US" altLang="zh-TW" sz="2000" dirty="0" smtClean="0">
                <a:latin typeface="Times New Roman" pitchFamily="18" charset="0"/>
                <a:cs typeface="Times New Roman" pitchFamily="18" charset="0"/>
              </a:rPr>
              <a:t>Label Font change: All units</a:t>
            </a:r>
          </a:p>
          <a:p>
            <a:pPr marL="574675" indent="398463" eaLnBrk="0" hangingPunct="0">
              <a:buFont typeface="Wingdings" pitchFamily="2" charset="2"/>
              <a:buChar char="Ø"/>
            </a:pPr>
            <a:r>
              <a:rPr lang="en-US" altLang="zh-TW" sz="2000" dirty="0" err="1" smtClean="0">
                <a:latin typeface="Times New Roman" pitchFamily="18" charset="0"/>
                <a:cs typeface="Times New Roman" pitchFamily="18" charset="0"/>
              </a:rPr>
              <a:t>Giftbox</a:t>
            </a:r>
            <a:r>
              <a:rPr lang="en-US" altLang="zh-TW" sz="2000" dirty="0" smtClean="0">
                <a:latin typeface="Times New Roman" pitchFamily="18" charset="0"/>
                <a:cs typeface="Times New Roman" pitchFamily="18" charset="0"/>
              </a:rPr>
              <a:t> contamination: 2/500pcs: Defect rate: 0.4%</a:t>
            </a:r>
            <a:endParaRPr lang="en-US" altLang="zh-TW" sz="2000" b="1" dirty="0" smtClean="0">
              <a:solidFill>
                <a:srgbClr val="0000FF"/>
              </a:solidFill>
              <a:latin typeface="Times New Roman" pitchFamily="18" charset="0"/>
              <a:ea typeface="標楷體" pitchFamily="65" charset="-120"/>
              <a:cs typeface="Times New Roman" pitchFamily="18" charset="0"/>
            </a:endParaRPr>
          </a:p>
          <a:p>
            <a:pPr marL="457200" indent="-457200" eaLnBrk="0" hangingPunct="0"/>
            <a:endParaRPr lang="en-US" altLang="zh-TW" sz="2000" b="1" dirty="0">
              <a:solidFill>
                <a:srgbClr val="0000FF"/>
              </a:solidFill>
              <a:latin typeface="Times New Roman" pitchFamily="18" charset="0"/>
              <a:ea typeface="標楷體" pitchFamily="65" charset="-120"/>
              <a:cs typeface="Times New Roman" pitchFamily="18" charset="0"/>
            </a:endParaRPr>
          </a:p>
        </p:txBody>
      </p:sp>
    </p:spTree>
    <p:extLst>
      <p:ext uri="{BB962C8B-B14F-4D97-AF65-F5344CB8AC3E}">
        <p14:creationId xmlns:p14="http://schemas.microsoft.com/office/powerpoint/2010/main" val="2462133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4"/>
          <p:cNvSpPr>
            <a:spLocks noChangeArrowheads="1"/>
          </p:cNvSpPr>
          <p:nvPr/>
        </p:nvSpPr>
        <p:spPr bwMode="auto">
          <a:xfrm>
            <a:off x="1846734" y="-48156"/>
            <a:ext cx="7594323"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Times New Roman" pitchFamily="18" charset="0"/>
                <a:ea typeface="標楷體" pitchFamily="65" charset="-120"/>
                <a:cs typeface="Times New Roman" pitchFamily="18" charset="0"/>
              </a:rPr>
              <a:t>D2.  </a:t>
            </a:r>
            <a:r>
              <a:rPr kumimoji="0" lang="en-US" altLang="zh-TW" sz="3200" b="1" dirty="0">
                <a:latin typeface="Times New Roman" pitchFamily="18" charset="0"/>
                <a:ea typeface="標楷體" pitchFamily="65" charset="-120"/>
                <a:cs typeface="Times New Roman" pitchFamily="18" charset="0"/>
              </a:rPr>
              <a:t>Description of the </a:t>
            </a:r>
            <a:r>
              <a:rPr kumimoji="0" lang="en-US" altLang="zh-TW" sz="3200" b="1" dirty="0" smtClean="0">
                <a:latin typeface="Times New Roman" pitchFamily="18" charset="0"/>
                <a:ea typeface="標楷體" pitchFamily="65" charset="-120"/>
                <a:cs typeface="Times New Roman" pitchFamily="18" charset="0"/>
              </a:rPr>
              <a:t>Problem (continue)</a:t>
            </a:r>
            <a:endParaRPr kumimoji="0" lang="en-US" altLang="zh-TW" sz="3200" b="1" dirty="0">
              <a:latin typeface="Times New Roman" pitchFamily="18" charset="0"/>
              <a:ea typeface="標楷體" pitchFamily="65" charset="-120"/>
              <a:cs typeface="Times New Roman" pitchFamily="18" charset="0"/>
            </a:endParaRPr>
          </a:p>
        </p:txBody>
      </p:sp>
      <p:sp>
        <p:nvSpPr>
          <p:cNvPr id="4" name="TextBox 3"/>
          <p:cNvSpPr txBox="1"/>
          <p:nvPr/>
        </p:nvSpPr>
        <p:spPr>
          <a:xfrm>
            <a:off x="422287" y="610357"/>
            <a:ext cx="4664807" cy="1015663"/>
          </a:xfrm>
          <a:prstGeom prst="rect">
            <a:avLst/>
          </a:prstGeom>
          <a:noFill/>
        </p:spPr>
        <p:txBody>
          <a:bodyPr wrap="square" rtlCol="0">
            <a:spAutoFit/>
          </a:bodyPr>
          <a:lstStyle/>
          <a:p>
            <a:r>
              <a:rPr lang="en-US" sz="2000" dirty="0" smtClean="0">
                <a:latin typeface="Times New Roman" pitchFamily="18" charset="0"/>
                <a:cs typeface="Times New Roman" pitchFamily="18" charset="0"/>
              </a:rPr>
              <a:t>2.1. </a:t>
            </a:r>
            <a:r>
              <a:rPr lang="en-US" altLang="zh-TW" sz="2000" dirty="0">
                <a:latin typeface="Times New Roman" pitchFamily="18" charset="0"/>
                <a:cs typeface="Times New Roman" pitchFamily="18" charset="0"/>
              </a:rPr>
              <a:t>RCU </a:t>
            </a:r>
            <a:r>
              <a:rPr lang="en-US" altLang="zh-TW" sz="2000" dirty="0" smtClean="0">
                <a:latin typeface="Times New Roman" pitchFamily="18" charset="0"/>
                <a:cs typeface="Times New Roman" pitchFamily="18" charset="0"/>
              </a:rPr>
              <a:t>missing</a:t>
            </a:r>
            <a:endParaRPr lang="en-US" sz="2000" dirty="0" smtClean="0">
              <a:latin typeface="Times New Roman" pitchFamily="18" charset="0"/>
              <a:cs typeface="Times New Roman" pitchFamily="18" charset="0"/>
            </a:endParaRPr>
          </a:p>
          <a:p>
            <a:pPr indent="398463"/>
            <a:r>
              <a:rPr lang="en-US" sz="2000" dirty="0" smtClean="0">
                <a:latin typeface="Times New Roman" pitchFamily="18" charset="0"/>
                <a:cs typeface="Times New Roman" pitchFamily="18" charset="0"/>
              </a:rPr>
              <a:t>Defect </a:t>
            </a:r>
            <a:r>
              <a:rPr lang="en-US" sz="2000" dirty="0" err="1" smtClean="0">
                <a:latin typeface="Times New Roman" pitchFamily="18" charset="0"/>
                <a:cs typeface="Times New Roman" pitchFamily="18" charset="0"/>
              </a:rPr>
              <a:t>q’ty</a:t>
            </a:r>
            <a:r>
              <a:rPr lang="en-US" sz="2000" dirty="0" smtClean="0">
                <a:latin typeface="Times New Roman" pitchFamily="18" charset="0"/>
                <a:cs typeface="Times New Roman" pitchFamily="18" charset="0"/>
              </a:rPr>
              <a:t>: 7/500pcs</a:t>
            </a:r>
          </a:p>
          <a:p>
            <a:pPr indent="398463"/>
            <a:r>
              <a:rPr lang="en-US" sz="2000" dirty="0" smtClean="0">
                <a:latin typeface="Times New Roman" pitchFamily="18" charset="0"/>
                <a:cs typeface="Times New Roman" pitchFamily="18" charset="0"/>
              </a:rPr>
              <a:t>Defect rate: 1.2%</a:t>
            </a:r>
            <a:endParaRPr lang="en-US" sz="2000" dirty="0">
              <a:latin typeface="Times New Roman" pitchFamily="18" charset="0"/>
              <a:cs typeface="Times New Roman" pitchFamily="18" charset="0"/>
            </a:endParaRPr>
          </a:p>
        </p:txBody>
      </p:sp>
      <p:pic>
        <p:nvPicPr>
          <p:cNvPr id="5" name="Picture 4"/>
          <p:cNvPicPr>
            <a:picLocks noChangeAspect="1"/>
          </p:cNvPicPr>
          <p:nvPr/>
        </p:nvPicPr>
        <p:blipFill>
          <a:blip r:embed="rId3" cstate="print"/>
          <a:stretch>
            <a:fillRect/>
          </a:stretch>
        </p:blipFill>
        <p:spPr>
          <a:xfrm>
            <a:off x="6826977" y="2420888"/>
            <a:ext cx="5135892" cy="3875708"/>
          </a:xfrm>
          <a:prstGeom prst="rect">
            <a:avLst/>
          </a:prstGeom>
        </p:spPr>
      </p:pic>
      <p:pic>
        <p:nvPicPr>
          <p:cNvPr id="21" name="Picture 20"/>
          <p:cNvPicPr>
            <a:picLocks noChangeAspect="1"/>
          </p:cNvPicPr>
          <p:nvPr/>
        </p:nvPicPr>
        <p:blipFill>
          <a:blip r:embed="rId4" cstate="print"/>
          <a:stretch>
            <a:fillRect/>
          </a:stretch>
        </p:blipFill>
        <p:spPr>
          <a:xfrm>
            <a:off x="4006974" y="2420888"/>
            <a:ext cx="2766476" cy="3875708"/>
          </a:xfrm>
          <a:prstGeom prst="rect">
            <a:avLst/>
          </a:prstGeom>
        </p:spPr>
      </p:pic>
      <p:sp>
        <p:nvSpPr>
          <p:cNvPr id="22" name="Rectangle 21"/>
          <p:cNvSpPr/>
          <p:nvPr/>
        </p:nvSpPr>
        <p:spPr>
          <a:xfrm>
            <a:off x="838622" y="2420888"/>
            <a:ext cx="3152639" cy="2031325"/>
          </a:xfrm>
          <a:prstGeom prst="rect">
            <a:avLst/>
          </a:prstGeom>
        </p:spPr>
        <p:txBody>
          <a:bodyPr wrap="square">
            <a:spAutoFit/>
          </a:bodyPr>
          <a:lstStyle/>
          <a:p>
            <a:r>
              <a:rPr lang="en-US" dirty="0" smtClean="0">
                <a:solidFill>
                  <a:srgbClr val="0000FF"/>
                </a:solidFill>
                <a:latin typeface="Times New Roman" pitchFamily="18" charset="0"/>
                <a:cs typeface="Times New Roman" pitchFamily="18" charset="0"/>
              </a:rPr>
              <a:t>1. 2149688001202005030001</a:t>
            </a:r>
            <a:endParaRPr lang="en-US" dirty="0">
              <a:solidFill>
                <a:srgbClr val="0000FF"/>
              </a:solidFill>
              <a:latin typeface="Times New Roman" pitchFamily="18" charset="0"/>
              <a:cs typeface="Times New Roman" pitchFamily="18" charset="0"/>
            </a:endParaRPr>
          </a:p>
          <a:p>
            <a:r>
              <a:rPr lang="en-US" dirty="0" smtClean="0">
                <a:solidFill>
                  <a:srgbClr val="0000FF"/>
                </a:solidFill>
                <a:latin typeface="Times New Roman" pitchFamily="18" charset="0"/>
                <a:cs typeface="Times New Roman" pitchFamily="18" charset="0"/>
              </a:rPr>
              <a:t>2. 2149688001202005030002</a:t>
            </a:r>
            <a:endParaRPr lang="en-US" dirty="0">
              <a:solidFill>
                <a:srgbClr val="0000FF"/>
              </a:solidFill>
              <a:latin typeface="Times New Roman" pitchFamily="18" charset="0"/>
              <a:cs typeface="Times New Roman" pitchFamily="18" charset="0"/>
            </a:endParaRPr>
          </a:p>
          <a:p>
            <a:r>
              <a:rPr lang="en-US" dirty="0" smtClean="0">
                <a:solidFill>
                  <a:srgbClr val="0000FF"/>
                </a:solidFill>
                <a:latin typeface="Times New Roman" pitchFamily="18" charset="0"/>
                <a:cs typeface="Times New Roman" pitchFamily="18" charset="0"/>
              </a:rPr>
              <a:t>3. 2149688001202005030003</a:t>
            </a:r>
            <a:endParaRPr lang="en-US" dirty="0">
              <a:solidFill>
                <a:srgbClr val="0000FF"/>
              </a:solidFill>
              <a:latin typeface="Times New Roman" pitchFamily="18" charset="0"/>
              <a:cs typeface="Times New Roman" pitchFamily="18" charset="0"/>
            </a:endParaRPr>
          </a:p>
          <a:p>
            <a:r>
              <a:rPr lang="en-US" dirty="0" smtClean="0">
                <a:solidFill>
                  <a:srgbClr val="0000FF"/>
                </a:solidFill>
                <a:latin typeface="Times New Roman" pitchFamily="18" charset="0"/>
                <a:cs typeface="Times New Roman" pitchFamily="18" charset="0"/>
              </a:rPr>
              <a:t>4. 2149688001202005030010</a:t>
            </a:r>
            <a:endParaRPr lang="en-US" dirty="0">
              <a:solidFill>
                <a:srgbClr val="0000FF"/>
              </a:solidFill>
              <a:latin typeface="Times New Roman" pitchFamily="18" charset="0"/>
              <a:cs typeface="Times New Roman" pitchFamily="18" charset="0"/>
            </a:endParaRPr>
          </a:p>
          <a:p>
            <a:r>
              <a:rPr lang="en-US" dirty="0" smtClean="0">
                <a:solidFill>
                  <a:srgbClr val="0000FF"/>
                </a:solidFill>
                <a:latin typeface="Times New Roman" pitchFamily="18" charset="0"/>
                <a:cs typeface="Times New Roman" pitchFamily="18" charset="0"/>
              </a:rPr>
              <a:t>5. 2149688001202005030009</a:t>
            </a:r>
            <a:endParaRPr lang="en-US" dirty="0">
              <a:solidFill>
                <a:srgbClr val="0000FF"/>
              </a:solidFill>
              <a:latin typeface="Times New Roman" pitchFamily="18" charset="0"/>
              <a:cs typeface="Times New Roman" pitchFamily="18" charset="0"/>
            </a:endParaRPr>
          </a:p>
          <a:p>
            <a:r>
              <a:rPr lang="en-US" dirty="0">
                <a:solidFill>
                  <a:srgbClr val="0000FF"/>
                </a:solidFill>
                <a:latin typeface="Times New Roman" pitchFamily="18" charset="0"/>
                <a:cs typeface="Times New Roman" pitchFamily="18" charset="0"/>
              </a:rPr>
              <a:t>6</a:t>
            </a:r>
            <a:r>
              <a:rPr lang="en-US" dirty="0" smtClean="0">
                <a:solidFill>
                  <a:srgbClr val="0000FF"/>
                </a:solidFill>
                <a:latin typeface="Times New Roman" pitchFamily="18" charset="0"/>
                <a:cs typeface="Times New Roman" pitchFamily="18" charset="0"/>
              </a:rPr>
              <a:t>. 2149688001202005030008</a:t>
            </a:r>
            <a:endParaRPr lang="en-US" dirty="0">
              <a:solidFill>
                <a:srgbClr val="0000FF"/>
              </a:solidFill>
              <a:latin typeface="Times New Roman" pitchFamily="18" charset="0"/>
              <a:cs typeface="Times New Roman" pitchFamily="18" charset="0"/>
            </a:endParaRPr>
          </a:p>
          <a:p>
            <a:r>
              <a:rPr lang="en-US" dirty="0">
                <a:solidFill>
                  <a:srgbClr val="0000FF"/>
                </a:solidFill>
                <a:latin typeface="Times New Roman" pitchFamily="18" charset="0"/>
                <a:cs typeface="Times New Roman" pitchFamily="18" charset="0"/>
              </a:rPr>
              <a:t>7</a:t>
            </a:r>
            <a:r>
              <a:rPr lang="en-US" dirty="0" smtClean="0">
                <a:solidFill>
                  <a:srgbClr val="0000FF"/>
                </a:solidFill>
                <a:latin typeface="Times New Roman" pitchFamily="18" charset="0"/>
                <a:cs typeface="Times New Roman" pitchFamily="18" charset="0"/>
              </a:rPr>
              <a:t>. 2149688001202005030007</a:t>
            </a:r>
            <a:endParaRPr lang="en-US" dirty="0">
              <a:solidFill>
                <a:srgbClr val="0000FF"/>
              </a:solidFill>
              <a:latin typeface="Times New Roman" pitchFamily="18" charset="0"/>
              <a:cs typeface="Times New Roman" pitchFamily="18" charset="0"/>
            </a:endParaRPr>
          </a:p>
        </p:txBody>
      </p:sp>
      <p:sp>
        <p:nvSpPr>
          <p:cNvPr id="23" name="Rectangle 22"/>
          <p:cNvSpPr/>
          <p:nvPr/>
        </p:nvSpPr>
        <p:spPr>
          <a:xfrm>
            <a:off x="838622" y="1772816"/>
            <a:ext cx="6092825" cy="369332"/>
          </a:xfrm>
          <a:prstGeom prst="rect">
            <a:avLst/>
          </a:prstGeom>
        </p:spPr>
        <p:txBody>
          <a:bodyPr>
            <a:spAutoFit/>
          </a:bodyPr>
          <a:lstStyle/>
          <a:p>
            <a:r>
              <a:rPr lang="en-US" dirty="0" smtClean="0">
                <a:solidFill>
                  <a:srgbClr val="000000"/>
                </a:solidFill>
                <a:latin typeface="Times New Roman" pitchFamily="18" charset="0"/>
                <a:cs typeface="Times New Roman" pitchFamily="18" charset="0"/>
              </a:rPr>
              <a:t>RCU </a:t>
            </a:r>
            <a:r>
              <a:rPr lang="en-US" dirty="0">
                <a:solidFill>
                  <a:srgbClr val="000000"/>
                </a:solidFill>
                <a:latin typeface="Times New Roman" pitchFamily="18" charset="0"/>
                <a:cs typeface="Times New Roman" pitchFamily="18" charset="0"/>
              </a:rPr>
              <a:t>was missing on </a:t>
            </a:r>
            <a:r>
              <a:rPr lang="en-US" dirty="0" err="1">
                <a:solidFill>
                  <a:srgbClr val="000000"/>
                </a:solidFill>
                <a:latin typeface="Times New Roman" pitchFamily="18" charset="0"/>
                <a:cs typeface="Times New Roman" pitchFamily="18" charset="0"/>
              </a:rPr>
              <a:t>giftbox</a:t>
            </a:r>
            <a:r>
              <a:rPr lang="en-US" dirty="0">
                <a:solidFill>
                  <a:srgbClr val="000000"/>
                </a:solidFill>
                <a:latin typeface="Times New Roman" pitchFamily="18" charset="0"/>
                <a:cs typeface="Times New Roman" pitchFamily="18" charset="0"/>
              </a:rPr>
              <a:t> –1carton (SN : SKBAT2006001). </a:t>
            </a:r>
          </a:p>
        </p:txBody>
      </p:sp>
    </p:spTree>
    <p:extLst>
      <p:ext uri="{BB962C8B-B14F-4D97-AF65-F5344CB8AC3E}">
        <p14:creationId xmlns:p14="http://schemas.microsoft.com/office/powerpoint/2010/main" val="7746721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4"/>
          <p:cNvSpPr>
            <a:spLocks noChangeArrowheads="1"/>
          </p:cNvSpPr>
          <p:nvPr/>
        </p:nvSpPr>
        <p:spPr bwMode="auto">
          <a:xfrm>
            <a:off x="1774726" y="-27384"/>
            <a:ext cx="7594323"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Times New Roman" pitchFamily="18" charset="0"/>
                <a:ea typeface="標楷體" pitchFamily="65" charset="-120"/>
                <a:cs typeface="Times New Roman" pitchFamily="18" charset="0"/>
              </a:rPr>
              <a:t>D2.  </a:t>
            </a:r>
            <a:r>
              <a:rPr kumimoji="0" lang="en-US" altLang="zh-TW" sz="3200" b="1" dirty="0">
                <a:latin typeface="Times New Roman" pitchFamily="18" charset="0"/>
                <a:ea typeface="標楷體" pitchFamily="65" charset="-120"/>
                <a:cs typeface="Times New Roman" pitchFamily="18" charset="0"/>
              </a:rPr>
              <a:t>Description of the </a:t>
            </a:r>
            <a:r>
              <a:rPr kumimoji="0" lang="en-US" altLang="zh-TW" sz="3200" b="1" dirty="0" smtClean="0">
                <a:latin typeface="Times New Roman" pitchFamily="18" charset="0"/>
                <a:ea typeface="標楷體" pitchFamily="65" charset="-120"/>
                <a:cs typeface="Times New Roman" pitchFamily="18" charset="0"/>
              </a:rPr>
              <a:t>Problem (continue)</a:t>
            </a:r>
            <a:endParaRPr kumimoji="0" lang="en-US" altLang="zh-TW" sz="3200" b="1" dirty="0">
              <a:latin typeface="Times New Roman" pitchFamily="18" charset="0"/>
              <a:ea typeface="標楷體" pitchFamily="65" charset="-120"/>
              <a:cs typeface="Times New Roman" pitchFamily="18" charset="0"/>
            </a:endParaRPr>
          </a:p>
        </p:txBody>
      </p:sp>
      <p:sp>
        <p:nvSpPr>
          <p:cNvPr id="7" name="TextBox 6"/>
          <p:cNvSpPr txBox="1"/>
          <p:nvPr/>
        </p:nvSpPr>
        <p:spPr>
          <a:xfrm>
            <a:off x="259382" y="469121"/>
            <a:ext cx="4611688" cy="1015663"/>
          </a:xfrm>
          <a:prstGeom prst="rect">
            <a:avLst/>
          </a:prstGeom>
          <a:noFill/>
        </p:spPr>
        <p:txBody>
          <a:bodyPr wrap="square" rtlCol="0">
            <a:spAutoFit/>
          </a:bodyPr>
          <a:lstStyle/>
          <a:p>
            <a:r>
              <a:rPr lang="en-US" sz="2000" dirty="0" smtClean="0">
                <a:latin typeface="Times New Roman" pitchFamily="18" charset="0"/>
                <a:cs typeface="Times New Roman" pitchFamily="18" charset="0"/>
              </a:rPr>
              <a:t>2.2. </a:t>
            </a:r>
            <a:r>
              <a:rPr lang="en-US" altLang="zh-TW" sz="2000" dirty="0">
                <a:latin typeface="Times New Roman" pitchFamily="18" charset="0"/>
                <a:cs typeface="Times New Roman" pitchFamily="18" charset="0"/>
              </a:rPr>
              <a:t>Inner sheet missing on carton </a:t>
            </a:r>
            <a:r>
              <a:rPr lang="en-US" altLang="zh-TW" sz="2000" dirty="0" smtClean="0">
                <a:latin typeface="Times New Roman" pitchFamily="18" charset="0"/>
                <a:cs typeface="Times New Roman" pitchFamily="18" charset="0"/>
              </a:rPr>
              <a:t>box</a:t>
            </a:r>
          </a:p>
          <a:p>
            <a:pPr indent="457200"/>
            <a:r>
              <a:rPr lang="en-US" sz="2000" dirty="0" smtClean="0">
                <a:latin typeface="Times New Roman" pitchFamily="18" charset="0"/>
                <a:cs typeface="Times New Roman" pitchFamily="18" charset="0"/>
              </a:rPr>
              <a:t>Defect </a:t>
            </a:r>
            <a:r>
              <a:rPr lang="en-US" sz="2000" dirty="0" err="1" smtClean="0">
                <a:latin typeface="Times New Roman" pitchFamily="18" charset="0"/>
                <a:cs typeface="Times New Roman" pitchFamily="18" charset="0"/>
              </a:rPr>
              <a:t>q’ty</a:t>
            </a:r>
            <a:r>
              <a:rPr lang="en-US" sz="2000" dirty="0" smtClean="0">
                <a:latin typeface="Times New Roman" pitchFamily="18" charset="0"/>
                <a:cs typeface="Times New Roman" pitchFamily="18" charset="0"/>
              </a:rPr>
              <a:t>: 1/500pcs</a:t>
            </a:r>
          </a:p>
          <a:p>
            <a:pPr indent="457200"/>
            <a:r>
              <a:rPr lang="en-US" sz="2000" dirty="0" smtClean="0">
                <a:latin typeface="Times New Roman" pitchFamily="18" charset="0"/>
                <a:cs typeface="Times New Roman" pitchFamily="18" charset="0"/>
              </a:rPr>
              <a:t>Defect rate: 0.2%</a:t>
            </a:r>
            <a:endParaRPr lang="en-US" sz="2000" dirty="0">
              <a:latin typeface="Times New Roman" pitchFamily="18" charset="0"/>
              <a:cs typeface="Times New Roman" pitchFamily="18" charset="0"/>
            </a:endParaRPr>
          </a:p>
        </p:txBody>
      </p:sp>
      <p:pic>
        <p:nvPicPr>
          <p:cNvPr id="4" name="Picture 3"/>
          <p:cNvPicPr>
            <a:picLocks noChangeAspect="1"/>
          </p:cNvPicPr>
          <p:nvPr/>
        </p:nvPicPr>
        <p:blipFill>
          <a:blip r:embed="rId3" cstate="print"/>
          <a:stretch>
            <a:fillRect/>
          </a:stretch>
        </p:blipFill>
        <p:spPr>
          <a:xfrm>
            <a:off x="8411043" y="2924944"/>
            <a:ext cx="3680460" cy="2232248"/>
          </a:xfrm>
          <a:prstGeom prst="rect">
            <a:avLst/>
          </a:prstGeom>
        </p:spPr>
      </p:pic>
      <p:pic>
        <p:nvPicPr>
          <p:cNvPr id="19" name="Picture 18"/>
          <p:cNvPicPr>
            <a:picLocks noChangeAspect="1"/>
          </p:cNvPicPr>
          <p:nvPr/>
        </p:nvPicPr>
        <p:blipFill>
          <a:blip r:embed="rId4" cstate="print"/>
          <a:stretch>
            <a:fillRect/>
          </a:stretch>
        </p:blipFill>
        <p:spPr>
          <a:xfrm>
            <a:off x="531088" y="2780928"/>
            <a:ext cx="7724358" cy="3024336"/>
          </a:xfrm>
          <a:prstGeom prst="rect">
            <a:avLst/>
          </a:prstGeom>
        </p:spPr>
      </p:pic>
      <p:sp>
        <p:nvSpPr>
          <p:cNvPr id="21" name="Rectangle 20"/>
          <p:cNvSpPr/>
          <p:nvPr/>
        </p:nvSpPr>
        <p:spPr>
          <a:xfrm>
            <a:off x="694606" y="1412776"/>
            <a:ext cx="4536504" cy="1231106"/>
          </a:xfrm>
          <a:prstGeom prst="rect">
            <a:avLst/>
          </a:prstGeom>
        </p:spPr>
        <p:txBody>
          <a:bodyPr wrap="square">
            <a:spAutoFit/>
          </a:bodyPr>
          <a:lstStyle/>
          <a:p>
            <a:r>
              <a:rPr lang="en-US" sz="2000" dirty="0" smtClean="0">
                <a:solidFill>
                  <a:srgbClr val="000000"/>
                </a:solidFill>
                <a:latin typeface="Times New Roman" pitchFamily="18" charset="0"/>
                <a:cs typeface="Times New Roman" pitchFamily="18" charset="0"/>
              </a:rPr>
              <a:t>Reference</a:t>
            </a:r>
            <a:endParaRPr lang="en-US" sz="2000" dirty="0">
              <a:solidFill>
                <a:srgbClr val="000000"/>
              </a:solidFill>
              <a:latin typeface="Times New Roman" pitchFamily="18" charset="0"/>
              <a:cs typeface="Times New Roman" pitchFamily="18" charset="0"/>
            </a:endParaRPr>
          </a:p>
          <a:p>
            <a:pPr indent="176213"/>
            <a:r>
              <a:rPr lang="en-US" dirty="0">
                <a:solidFill>
                  <a:srgbClr val="000000"/>
                </a:solidFill>
                <a:latin typeface="Times New Roman" pitchFamily="18" charset="0"/>
                <a:cs typeface="Times New Roman" pitchFamily="18" charset="0"/>
              </a:rPr>
              <a:t>1</a:t>
            </a:r>
            <a:r>
              <a:rPr lang="en-US" dirty="0" smtClean="0">
                <a:solidFill>
                  <a:srgbClr val="000000"/>
                </a:solidFill>
                <a:latin typeface="Times New Roman" pitchFamily="18" charset="0"/>
                <a:cs typeface="Times New Roman" pitchFamily="18" charset="0"/>
              </a:rPr>
              <a:t>.   Defected carton </a:t>
            </a:r>
            <a:r>
              <a:rPr lang="en-US" dirty="0">
                <a:solidFill>
                  <a:srgbClr val="000000"/>
                </a:solidFill>
                <a:latin typeface="Times New Roman" pitchFamily="18" charset="0"/>
                <a:cs typeface="Times New Roman" pitchFamily="18" charset="0"/>
              </a:rPr>
              <a:t>weight : 8.12Kg</a:t>
            </a:r>
          </a:p>
          <a:p>
            <a:pPr indent="176213"/>
            <a:r>
              <a:rPr lang="en-US" dirty="0">
                <a:solidFill>
                  <a:srgbClr val="000000"/>
                </a:solidFill>
                <a:latin typeface="Times New Roman" pitchFamily="18" charset="0"/>
                <a:cs typeface="Times New Roman" pitchFamily="18" charset="0"/>
              </a:rPr>
              <a:t>2</a:t>
            </a:r>
            <a:r>
              <a:rPr lang="en-US" dirty="0" smtClean="0">
                <a:solidFill>
                  <a:srgbClr val="000000"/>
                </a:solidFill>
                <a:latin typeface="Times New Roman" pitchFamily="18" charset="0"/>
                <a:cs typeface="Times New Roman" pitchFamily="18" charset="0"/>
              </a:rPr>
              <a:t>.   1 </a:t>
            </a:r>
            <a:r>
              <a:rPr lang="en-US" dirty="0">
                <a:solidFill>
                  <a:srgbClr val="000000"/>
                </a:solidFill>
                <a:latin typeface="Times New Roman" pitchFamily="18" charset="0"/>
                <a:cs typeface="Times New Roman" pitchFamily="18" charset="0"/>
              </a:rPr>
              <a:t>pcs Inner sheet weight : 0.1kg</a:t>
            </a:r>
          </a:p>
          <a:p>
            <a:pPr indent="176213"/>
            <a:r>
              <a:rPr lang="en-US" dirty="0">
                <a:solidFill>
                  <a:srgbClr val="000000"/>
                </a:solidFill>
                <a:latin typeface="Times New Roman" pitchFamily="18" charset="0"/>
                <a:cs typeface="Times New Roman" pitchFamily="18" charset="0"/>
              </a:rPr>
              <a:t>3</a:t>
            </a:r>
            <a:r>
              <a:rPr lang="en-US" dirty="0" smtClean="0">
                <a:solidFill>
                  <a:srgbClr val="000000"/>
                </a:solidFill>
                <a:latin typeface="Times New Roman" pitchFamily="18" charset="0"/>
                <a:cs typeface="Times New Roman" pitchFamily="18" charset="0"/>
              </a:rPr>
              <a:t>.   Normal </a:t>
            </a:r>
            <a:r>
              <a:rPr lang="en-US" dirty="0">
                <a:solidFill>
                  <a:srgbClr val="000000"/>
                </a:solidFill>
                <a:latin typeface="Times New Roman" pitchFamily="18" charset="0"/>
                <a:cs typeface="Times New Roman" pitchFamily="18" charset="0"/>
              </a:rPr>
              <a:t>carton weight : 8.2Kg~8.22kg</a:t>
            </a:r>
          </a:p>
        </p:txBody>
      </p:sp>
    </p:spTree>
    <p:extLst>
      <p:ext uri="{BB962C8B-B14F-4D97-AF65-F5344CB8AC3E}">
        <p14:creationId xmlns:p14="http://schemas.microsoft.com/office/powerpoint/2010/main" val="39634932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4"/>
          <p:cNvSpPr>
            <a:spLocks noChangeArrowheads="1"/>
          </p:cNvSpPr>
          <p:nvPr/>
        </p:nvSpPr>
        <p:spPr bwMode="auto">
          <a:xfrm>
            <a:off x="1813251" y="16767"/>
            <a:ext cx="7594323"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Times New Roman" pitchFamily="18" charset="0"/>
                <a:ea typeface="標楷體" pitchFamily="65" charset="-120"/>
                <a:cs typeface="Times New Roman" pitchFamily="18" charset="0"/>
              </a:rPr>
              <a:t>D2.  </a:t>
            </a:r>
            <a:r>
              <a:rPr kumimoji="0" lang="en-US" altLang="zh-TW" sz="3200" b="1" dirty="0">
                <a:latin typeface="Times New Roman" pitchFamily="18" charset="0"/>
                <a:ea typeface="標楷體" pitchFamily="65" charset="-120"/>
                <a:cs typeface="Times New Roman" pitchFamily="18" charset="0"/>
              </a:rPr>
              <a:t>Description of the </a:t>
            </a:r>
            <a:r>
              <a:rPr kumimoji="0" lang="en-US" altLang="zh-TW" sz="3200" b="1" dirty="0" smtClean="0">
                <a:latin typeface="Times New Roman" pitchFamily="18" charset="0"/>
                <a:ea typeface="標楷體" pitchFamily="65" charset="-120"/>
                <a:cs typeface="Times New Roman" pitchFamily="18" charset="0"/>
              </a:rPr>
              <a:t>Problem (continue)</a:t>
            </a:r>
            <a:endParaRPr kumimoji="0" lang="en-US" altLang="zh-TW" sz="3200" b="1" dirty="0">
              <a:latin typeface="Times New Roman" pitchFamily="18" charset="0"/>
              <a:ea typeface="標楷體" pitchFamily="65" charset="-120"/>
              <a:cs typeface="Times New Roman" pitchFamily="18" charset="0"/>
            </a:endParaRPr>
          </a:p>
        </p:txBody>
      </p:sp>
      <p:sp>
        <p:nvSpPr>
          <p:cNvPr id="7" name="TextBox 6"/>
          <p:cNvSpPr txBox="1"/>
          <p:nvPr/>
        </p:nvSpPr>
        <p:spPr>
          <a:xfrm>
            <a:off x="262558" y="764704"/>
            <a:ext cx="5976664" cy="861774"/>
          </a:xfrm>
          <a:prstGeom prst="rect">
            <a:avLst/>
          </a:prstGeom>
          <a:noFill/>
        </p:spPr>
        <p:txBody>
          <a:bodyPr wrap="square" rtlCol="0">
            <a:spAutoFit/>
          </a:bodyPr>
          <a:lstStyle/>
          <a:p>
            <a:pPr>
              <a:lnSpc>
                <a:spcPct val="150000"/>
              </a:lnSpc>
            </a:pPr>
            <a:r>
              <a:rPr lang="en-US" sz="2000" dirty="0" smtClean="0">
                <a:latin typeface="Times New Roman" pitchFamily="18" charset="0"/>
                <a:cs typeface="Times New Roman" pitchFamily="18" charset="0"/>
              </a:rPr>
              <a:t>2.3. </a:t>
            </a:r>
            <a:r>
              <a:rPr lang="en-US" altLang="zh-TW" sz="2000" dirty="0" err="1">
                <a:latin typeface="Times New Roman" pitchFamily="18" charset="0"/>
                <a:cs typeface="Times New Roman" pitchFamily="18" charset="0"/>
              </a:rPr>
              <a:t>Giftbox</a:t>
            </a:r>
            <a:r>
              <a:rPr lang="en-US" altLang="zh-TW" sz="2000" dirty="0">
                <a:latin typeface="Times New Roman" pitchFamily="18" charset="0"/>
                <a:cs typeface="Times New Roman" pitchFamily="18" charset="0"/>
              </a:rPr>
              <a:t> FOD (look like scratch) </a:t>
            </a:r>
            <a:endParaRPr lang="en-US" altLang="zh-TW" sz="2000" dirty="0" smtClean="0">
              <a:latin typeface="Times New Roman" pitchFamily="18" charset="0"/>
              <a:cs typeface="Times New Roman" pitchFamily="18" charset="0"/>
            </a:endParaRPr>
          </a:p>
          <a:p>
            <a:pPr indent="457200"/>
            <a:r>
              <a:rPr lang="en-US" sz="2000" dirty="0" smtClean="0">
                <a:latin typeface="Times New Roman" pitchFamily="18" charset="0"/>
                <a:cs typeface="Times New Roman" pitchFamily="18" charset="0"/>
              </a:rPr>
              <a:t>Defect </a:t>
            </a:r>
            <a:r>
              <a:rPr lang="en-US" sz="2000" dirty="0" err="1" smtClean="0">
                <a:latin typeface="Times New Roman" pitchFamily="18" charset="0"/>
                <a:cs typeface="Times New Roman" pitchFamily="18" charset="0"/>
              </a:rPr>
              <a:t>q’ty</a:t>
            </a:r>
            <a:r>
              <a:rPr lang="en-US" sz="2000" dirty="0" smtClean="0">
                <a:latin typeface="Times New Roman" pitchFamily="18" charset="0"/>
                <a:cs typeface="Times New Roman" pitchFamily="18" charset="0"/>
              </a:rPr>
              <a:t>: 1/500pcs (0.2%)</a:t>
            </a:r>
            <a:endParaRPr lang="en-US" sz="2000" dirty="0">
              <a:latin typeface="Times New Roman" pitchFamily="18" charset="0"/>
              <a:cs typeface="Times New Roman" pitchFamily="18" charset="0"/>
            </a:endParaRPr>
          </a:p>
        </p:txBody>
      </p:sp>
      <p:sp>
        <p:nvSpPr>
          <p:cNvPr id="19" name="Rectangle 18"/>
          <p:cNvSpPr/>
          <p:nvPr/>
        </p:nvSpPr>
        <p:spPr>
          <a:xfrm>
            <a:off x="766614" y="2195572"/>
            <a:ext cx="1296144" cy="369332"/>
          </a:xfrm>
          <a:prstGeom prst="rect">
            <a:avLst/>
          </a:prstGeom>
        </p:spPr>
        <p:txBody>
          <a:bodyPr wrap="square">
            <a:spAutoFit/>
          </a:bodyPr>
          <a:lstStyle/>
          <a:p>
            <a:r>
              <a:rPr lang="en-US" dirty="0" smtClean="0">
                <a:solidFill>
                  <a:srgbClr val="000000"/>
                </a:solidFill>
                <a:latin typeface="Times New Roman" pitchFamily="18" charset="0"/>
                <a:cs typeface="Times New Roman" pitchFamily="18" charset="0"/>
              </a:rPr>
              <a:t>SN </a:t>
            </a:r>
            <a:r>
              <a:rPr lang="en-US" dirty="0">
                <a:solidFill>
                  <a:srgbClr val="000000"/>
                </a:solidFill>
                <a:latin typeface="Times New Roman" pitchFamily="18" charset="0"/>
                <a:cs typeface="Times New Roman" pitchFamily="18" charset="0"/>
              </a:rPr>
              <a:t>: </a:t>
            </a:r>
            <a:r>
              <a:rPr lang="en-US" dirty="0" smtClean="0">
                <a:solidFill>
                  <a:srgbClr val="000000"/>
                </a:solidFill>
                <a:latin typeface="Times New Roman" pitchFamily="18" charset="0"/>
                <a:cs typeface="Times New Roman" pitchFamily="18" charset="0"/>
              </a:rPr>
              <a:t>N/A</a:t>
            </a:r>
            <a:endParaRPr lang="en-US" dirty="0">
              <a:solidFill>
                <a:srgbClr val="000000"/>
              </a:solidFill>
              <a:latin typeface="Times New Roman" pitchFamily="18" charset="0"/>
              <a:cs typeface="Times New Roman" pitchFamily="18" charset="0"/>
            </a:endParaRPr>
          </a:p>
        </p:txBody>
      </p:sp>
      <p:pic>
        <p:nvPicPr>
          <p:cNvPr id="5" name="Picture 4"/>
          <p:cNvPicPr>
            <a:picLocks noChangeAspect="1"/>
          </p:cNvPicPr>
          <p:nvPr/>
        </p:nvPicPr>
        <p:blipFill>
          <a:blip r:embed="rId3" cstate="print"/>
          <a:stretch>
            <a:fillRect/>
          </a:stretch>
        </p:blipFill>
        <p:spPr>
          <a:xfrm>
            <a:off x="1752640" y="2390290"/>
            <a:ext cx="9455746" cy="3414974"/>
          </a:xfrm>
          <a:prstGeom prst="rect">
            <a:avLst/>
          </a:prstGeom>
        </p:spPr>
      </p:pic>
      <p:sp>
        <p:nvSpPr>
          <p:cNvPr id="20" name="Rectangle 19"/>
          <p:cNvSpPr/>
          <p:nvPr/>
        </p:nvSpPr>
        <p:spPr>
          <a:xfrm>
            <a:off x="694606" y="1691516"/>
            <a:ext cx="7848872" cy="369332"/>
          </a:xfrm>
          <a:prstGeom prst="rect">
            <a:avLst/>
          </a:prstGeom>
        </p:spPr>
        <p:txBody>
          <a:bodyPr wrap="square">
            <a:spAutoFit/>
          </a:bodyPr>
          <a:lstStyle/>
          <a:p>
            <a:r>
              <a:rPr lang="en-US" dirty="0" smtClean="0">
                <a:solidFill>
                  <a:srgbClr val="000000"/>
                </a:solidFill>
                <a:latin typeface="Times New Roman" pitchFamily="18" charset="0"/>
                <a:cs typeface="Times New Roman" pitchFamily="18" charset="0"/>
              </a:rPr>
              <a:t>Undefined </a:t>
            </a:r>
            <a:r>
              <a:rPr lang="en-US" dirty="0">
                <a:solidFill>
                  <a:srgbClr val="000000"/>
                </a:solidFill>
                <a:latin typeface="Times New Roman" pitchFamily="18" charset="0"/>
                <a:cs typeface="Times New Roman" pitchFamily="18" charset="0"/>
              </a:rPr>
              <a:t>screw was packed gift packing. Please refer to the below image</a:t>
            </a:r>
          </a:p>
        </p:txBody>
      </p:sp>
    </p:spTree>
    <p:extLst>
      <p:ext uri="{BB962C8B-B14F-4D97-AF65-F5344CB8AC3E}">
        <p14:creationId xmlns:p14="http://schemas.microsoft.com/office/powerpoint/2010/main" val="14636622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4"/>
          <p:cNvSpPr>
            <a:spLocks noChangeArrowheads="1"/>
          </p:cNvSpPr>
          <p:nvPr/>
        </p:nvSpPr>
        <p:spPr bwMode="auto">
          <a:xfrm>
            <a:off x="1813251" y="35913"/>
            <a:ext cx="7594323"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Times New Roman" pitchFamily="18" charset="0"/>
                <a:ea typeface="標楷體" pitchFamily="65" charset="-120"/>
                <a:cs typeface="Times New Roman" pitchFamily="18" charset="0"/>
              </a:rPr>
              <a:t>D2.  </a:t>
            </a:r>
            <a:r>
              <a:rPr kumimoji="0" lang="en-US" altLang="zh-TW" sz="3200" b="1" dirty="0">
                <a:latin typeface="Times New Roman" pitchFamily="18" charset="0"/>
                <a:ea typeface="標楷體" pitchFamily="65" charset="-120"/>
                <a:cs typeface="Times New Roman" pitchFamily="18" charset="0"/>
              </a:rPr>
              <a:t>Description of the </a:t>
            </a:r>
            <a:r>
              <a:rPr kumimoji="0" lang="en-US" altLang="zh-TW" sz="3200" b="1" dirty="0" smtClean="0">
                <a:latin typeface="Times New Roman" pitchFamily="18" charset="0"/>
                <a:ea typeface="標楷體" pitchFamily="65" charset="-120"/>
                <a:cs typeface="Times New Roman" pitchFamily="18" charset="0"/>
              </a:rPr>
              <a:t>Problem (continue)</a:t>
            </a:r>
            <a:endParaRPr kumimoji="0" lang="en-US" altLang="zh-TW" sz="3200" b="1" dirty="0">
              <a:latin typeface="Times New Roman" pitchFamily="18" charset="0"/>
              <a:ea typeface="標楷體" pitchFamily="65" charset="-120"/>
              <a:cs typeface="Times New Roman" pitchFamily="18" charset="0"/>
            </a:endParaRPr>
          </a:p>
        </p:txBody>
      </p:sp>
      <p:sp>
        <p:nvSpPr>
          <p:cNvPr id="14" name="TextBox 13"/>
          <p:cNvSpPr txBox="1"/>
          <p:nvPr/>
        </p:nvSpPr>
        <p:spPr>
          <a:xfrm>
            <a:off x="288032" y="760928"/>
            <a:ext cx="5231110" cy="1169551"/>
          </a:xfrm>
          <a:prstGeom prst="rect">
            <a:avLst/>
          </a:prstGeom>
          <a:noFill/>
        </p:spPr>
        <p:txBody>
          <a:bodyPr wrap="square" rtlCol="0">
            <a:spAutoFit/>
          </a:bodyPr>
          <a:lstStyle/>
          <a:p>
            <a:r>
              <a:rPr lang="en-US" sz="2000" dirty="0" smtClean="0">
                <a:latin typeface="Times New Roman" pitchFamily="18" charset="0"/>
                <a:cs typeface="Times New Roman" pitchFamily="18" charset="0"/>
              </a:rPr>
              <a:t>2.4. </a:t>
            </a:r>
            <a:r>
              <a:rPr lang="en-US" altLang="zh-TW" sz="2000" dirty="0">
                <a:latin typeface="Times New Roman" pitchFamily="18" charset="0"/>
                <a:cs typeface="Times New Roman" pitchFamily="18" charset="0"/>
              </a:rPr>
              <a:t>Label Font change: All </a:t>
            </a:r>
            <a:r>
              <a:rPr lang="en-US" altLang="zh-TW" sz="2000" dirty="0" smtClean="0">
                <a:latin typeface="Times New Roman" pitchFamily="18" charset="0"/>
                <a:cs typeface="Times New Roman" pitchFamily="18" charset="0"/>
              </a:rPr>
              <a:t>units</a:t>
            </a:r>
            <a:r>
              <a:rPr lang="en-US" sz="2000" dirty="0" smtClean="0">
                <a:latin typeface="Times New Roman" pitchFamily="18" charset="0"/>
                <a:cs typeface="Times New Roman" pitchFamily="18" charset="0"/>
              </a:rPr>
              <a:t> (cont): </a:t>
            </a:r>
          </a:p>
          <a:p>
            <a:pPr indent="398463">
              <a:lnSpc>
                <a:spcPct val="150000"/>
              </a:lnSpc>
            </a:pPr>
            <a:r>
              <a:rPr lang="en-US" altLang="zh-TW" sz="2000" dirty="0" smtClean="0">
                <a:latin typeface="Times New Roman" pitchFamily="18" charset="0"/>
                <a:cs typeface="Times New Roman" pitchFamily="18" charset="0"/>
              </a:rPr>
              <a:t>Defect </a:t>
            </a:r>
            <a:r>
              <a:rPr lang="en-US" altLang="zh-TW" sz="2000" dirty="0" err="1" smtClean="0">
                <a:latin typeface="Times New Roman" pitchFamily="18" charset="0"/>
                <a:cs typeface="Times New Roman" pitchFamily="18" charset="0"/>
              </a:rPr>
              <a:t>q’ty</a:t>
            </a:r>
            <a:r>
              <a:rPr lang="en-US" altLang="zh-TW" sz="2000" dirty="0" smtClean="0">
                <a:latin typeface="Times New Roman" pitchFamily="18" charset="0"/>
                <a:cs typeface="Times New Roman" pitchFamily="18" charset="0"/>
              </a:rPr>
              <a:t>: 500/500pcs</a:t>
            </a:r>
          </a:p>
          <a:p>
            <a:pPr indent="398463"/>
            <a:r>
              <a:rPr lang="en-US" altLang="zh-TW" sz="2000" dirty="0" smtClean="0">
                <a:latin typeface="Times New Roman" pitchFamily="18" charset="0"/>
                <a:cs typeface="Times New Roman" pitchFamily="18" charset="0"/>
              </a:rPr>
              <a:t>Defect rate: 100%</a:t>
            </a:r>
          </a:p>
        </p:txBody>
      </p:sp>
      <p:pic>
        <p:nvPicPr>
          <p:cNvPr id="4" name="Picture 3"/>
          <p:cNvPicPr>
            <a:picLocks noChangeAspect="1"/>
          </p:cNvPicPr>
          <p:nvPr/>
        </p:nvPicPr>
        <p:blipFill>
          <a:blip r:embed="rId3" cstate="print"/>
          <a:stretch>
            <a:fillRect/>
          </a:stretch>
        </p:blipFill>
        <p:spPr>
          <a:xfrm>
            <a:off x="2494806" y="3645024"/>
            <a:ext cx="2304256" cy="2585027"/>
          </a:xfrm>
          <a:prstGeom prst="rect">
            <a:avLst/>
          </a:prstGeom>
        </p:spPr>
      </p:pic>
      <p:pic>
        <p:nvPicPr>
          <p:cNvPr id="7" name="Picture 6"/>
          <p:cNvPicPr>
            <a:picLocks noChangeAspect="1"/>
          </p:cNvPicPr>
          <p:nvPr/>
        </p:nvPicPr>
        <p:blipFill>
          <a:blip r:embed="rId4" cstate="print"/>
          <a:stretch>
            <a:fillRect/>
          </a:stretch>
        </p:blipFill>
        <p:spPr>
          <a:xfrm>
            <a:off x="5735166" y="3710649"/>
            <a:ext cx="2376264" cy="2598671"/>
          </a:xfrm>
          <a:prstGeom prst="rect">
            <a:avLst/>
          </a:prstGeom>
        </p:spPr>
      </p:pic>
      <p:sp>
        <p:nvSpPr>
          <p:cNvPr id="8" name="Rectangle 7"/>
          <p:cNvSpPr/>
          <p:nvPr/>
        </p:nvSpPr>
        <p:spPr>
          <a:xfrm>
            <a:off x="632380" y="1916832"/>
            <a:ext cx="9279250" cy="1652760"/>
          </a:xfrm>
          <a:prstGeom prst="rect">
            <a:avLst/>
          </a:prstGeom>
        </p:spPr>
        <p:txBody>
          <a:bodyPr wrap="square">
            <a:spAutoFit/>
          </a:bodyPr>
          <a:lstStyle/>
          <a:p>
            <a:r>
              <a:rPr lang="en-US" sz="2400" dirty="0" smtClean="0">
                <a:solidFill>
                  <a:srgbClr val="000000"/>
                </a:solidFill>
                <a:latin typeface="Times New Roman" pitchFamily="18" charset="0"/>
                <a:cs typeface="Times New Roman" pitchFamily="18" charset="0"/>
              </a:rPr>
              <a:t>ALT </a:t>
            </a:r>
            <a:r>
              <a:rPr lang="en-US" sz="2400" dirty="0">
                <a:solidFill>
                  <a:srgbClr val="000000"/>
                </a:solidFill>
                <a:latin typeface="Times New Roman" pitchFamily="18" charset="0"/>
                <a:cs typeface="Times New Roman" pitchFamily="18" charset="0"/>
              </a:rPr>
              <a:t>Comment </a:t>
            </a:r>
          </a:p>
          <a:p>
            <a:pPr marL="339725" indent="-163513">
              <a:lnSpc>
                <a:spcPct val="130000"/>
              </a:lnSpc>
            </a:pPr>
            <a:r>
              <a:rPr lang="en-US" dirty="0" smtClean="0">
                <a:solidFill>
                  <a:srgbClr val="000000"/>
                </a:solidFill>
                <a:latin typeface="Times New Roman" pitchFamily="18" charset="0"/>
                <a:cs typeface="Times New Roman" pitchFamily="18" charset="0"/>
              </a:rPr>
              <a:t>• All </a:t>
            </a:r>
            <a:r>
              <a:rPr lang="en-US" dirty="0">
                <a:solidFill>
                  <a:srgbClr val="000000"/>
                </a:solidFill>
                <a:latin typeface="Times New Roman" pitchFamily="18" charset="0"/>
                <a:cs typeface="Times New Roman" pitchFamily="18" charset="0"/>
              </a:rPr>
              <a:t>of changes need to be approved by customer. </a:t>
            </a:r>
          </a:p>
          <a:p>
            <a:pPr marL="339725" indent="-163513"/>
            <a:r>
              <a:rPr lang="en-US" dirty="0" smtClean="0">
                <a:solidFill>
                  <a:srgbClr val="000000"/>
                </a:solidFill>
                <a:latin typeface="Times New Roman" pitchFamily="18" charset="0"/>
                <a:cs typeface="Times New Roman" pitchFamily="18" charset="0"/>
              </a:rPr>
              <a:t>• The </a:t>
            </a:r>
            <a:r>
              <a:rPr lang="en-US" dirty="0">
                <a:solidFill>
                  <a:srgbClr val="000000"/>
                </a:solidFill>
                <a:latin typeface="Times New Roman" pitchFamily="18" charset="0"/>
                <a:cs typeface="Times New Roman" pitchFamily="18" charset="0"/>
              </a:rPr>
              <a:t>label font and </a:t>
            </a:r>
            <a:r>
              <a:rPr lang="en-US" dirty="0" smtClean="0">
                <a:solidFill>
                  <a:srgbClr val="000000"/>
                </a:solidFill>
                <a:latin typeface="Times New Roman" pitchFamily="18" charset="0"/>
                <a:cs typeface="Times New Roman" pitchFamily="18" charset="0"/>
              </a:rPr>
              <a:t>space between letters </a:t>
            </a:r>
            <a:r>
              <a:rPr lang="en-US" dirty="0">
                <a:solidFill>
                  <a:srgbClr val="000000"/>
                </a:solidFill>
                <a:latin typeface="Times New Roman" pitchFamily="18" charset="0"/>
                <a:cs typeface="Times New Roman" pitchFamily="18" charset="0"/>
              </a:rPr>
              <a:t>changes is also need to approved by customer. </a:t>
            </a:r>
          </a:p>
          <a:p>
            <a:pPr marL="339725" indent="-163513"/>
            <a:r>
              <a:rPr lang="en-US" dirty="0" smtClean="0">
                <a:solidFill>
                  <a:srgbClr val="000000"/>
                </a:solidFill>
                <a:latin typeface="Times New Roman" pitchFamily="18" charset="0"/>
                <a:cs typeface="Times New Roman" pitchFamily="18" charset="0"/>
              </a:rPr>
              <a:t>• Look </a:t>
            </a:r>
            <a:r>
              <a:rPr lang="en-US" dirty="0">
                <a:solidFill>
                  <a:srgbClr val="000000"/>
                </a:solidFill>
                <a:latin typeface="Times New Roman" pitchFamily="18" charset="0"/>
                <a:cs typeface="Times New Roman" pitchFamily="18" charset="0"/>
              </a:rPr>
              <a:t>like the letters is difficult to read due to the small text.</a:t>
            </a:r>
          </a:p>
          <a:p>
            <a:pPr marL="339725" indent="-163513"/>
            <a:r>
              <a:rPr lang="en-US" dirty="0" smtClean="0">
                <a:solidFill>
                  <a:srgbClr val="000000"/>
                </a:solidFill>
                <a:latin typeface="Times New Roman" pitchFamily="18" charset="0"/>
                <a:cs typeface="Times New Roman" pitchFamily="18" charset="0"/>
              </a:rPr>
              <a:t>• We </a:t>
            </a:r>
            <a:r>
              <a:rPr lang="en-US" dirty="0">
                <a:solidFill>
                  <a:srgbClr val="000000"/>
                </a:solidFill>
                <a:latin typeface="Times New Roman" pitchFamily="18" charset="0"/>
                <a:cs typeface="Times New Roman" pitchFamily="18" charset="0"/>
              </a:rPr>
              <a:t>had already received </a:t>
            </a:r>
            <a:r>
              <a:rPr lang="en-US" dirty="0" err="1" smtClean="0">
                <a:solidFill>
                  <a:srgbClr val="000000"/>
                </a:solidFill>
                <a:latin typeface="Times New Roman" pitchFamily="18" charset="0"/>
                <a:cs typeface="Times New Roman" pitchFamily="18" charset="0"/>
              </a:rPr>
              <a:t>VoC</a:t>
            </a:r>
            <a:r>
              <a:rPr lang="en-US" dirty="0" smtClean="0">
                <a:solidFill>
                  <a:srgbClr val="000000"/>
                </a:solidFill>
                <a:latin typeface="Times New Roman" pitchFamily="18" charset="0"/>
                <a:cs typeface="Times New Roman" pitchFamily="18" charset="0"/>
              </a:rPr>
              <a:t> that </a:t>
            </a:r>
            <a:r>
              <a:rPr lang="en-US" dirty="0">
                <a:solidFill>
                  <a:srgbClr val="000000"/>
                </a:solidFill>
                <a:latin typeface="Times New Roman" pitchFamily="18" charset="0"/>
                <a:cs typeface="Times New Roman" pitchFamily="18" charset="0"/>
              </a:rPr>
              <a:t>hard to read text from SKB installer by </a:t>
            </a:r>
            <a:r>
              <a:rPr lang="en-US" dirty="0" smtClean="0">
                <a:solidFill>
                  <a:srgbClr val="000000"/>
                </a:solidFill>
                <a:latin typeface="Times New Roman" pitchFamily="18" charset="0"/>
                <a:cs typeface="Times New Roman" pitchFamily="18" charset="0"/>
              </a:rPr>
              <a:t>visually.</a:t>
            </a:r>
            <a:endParaRPr lang="en-US"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942216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4"/>
          <p:cNvSpPr>
            <a:spLocks noChangeArrowheads="1"/>
          </p:cNvSpPr>
          <p:nvPr/>
        </p:nvSpPr>
        <p:spPr bwMode="auto">
          <a:xfrm>
            <a:off x="1813251" y="44624"/>
            <a:ext cx="7594323"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Times New Roman" pitchFamily="18" charset="0"/>
                <a:ea typeface="標楷體" pitchFamily="65" charset="-120"/>
                <a:cs typeface="Times New Roman" pitchFamily="18" charset="0"/>
              </a:rPr>
              <a:t>D2.  </a:t>
            </a:r>
            <a:r>
              <a:rPr kumimoji="0" lang="en-US" altLang="zh-TW" sz="3200" b="1" dirty="0">
                <a:latin typeface="Times New Roman" pitchFamily="18" charset="0"/>
                <a:ea typeface="標楷體" pitchFamily="65" charset="-120"/>
                <a:cs typeface="Times New Roman" pitchFamily="18" charset="0"/>
              </a:rPr>
              <a:t>Description of the </a:t>
            </a:r>
            <a:r>
              <a:rPr kumimoji="0" lang="en-US" altLang="zh-TW" sz="3200" b="1" dirty="0" smtClean="0">
                <a:latin typeface="Times New Roman" pitchFamily="18" charset="0"/>
                <a:ea typeface="標楷體" pitchFamily="65" charset="-120"/>
                <a:cs typeface="Times New Roman" pitchFamily="18" charset="0"/>
              </a:rPr>
              <a:t>Problem (continue)</a:t>
            </a:r>
            <a:endParaRPr kumimoji="0" lang="en-US" altLang="zh-TW" sz="3200" b="1" dirty="0">
              <a:latin typeface="Times New Roman" pitchFamily="18" charset="0"/>
              <a:ea typeface="標楷體" pitchFamily="65" charset="-120"/>
              <a:cs typeface="Times New Roman" pitchFamily="18" charset="0"/>
            </a:endParaRPr>
          </a:p>
        </p:txBody>
      </p:sp>
      <p:sp>
        <p:nvSpPr>
          <p:cNvPr id="7" name="TextBox 6"/>
          <p:cNvSpPr txBox="1"/>
          <p:nvPr/>
        </p:nvSpPr>
        <p:spPr>
          <a:xfrm>
            <a:off x="406574" y="793656"/>
            <a:ext cx="4752528" cy="1169551"/>
          </a:xfrm>
          <a:prstGeom prst="rect">
            <a:avLst/>
          </a:prstGeom>
          <a:noFill/>
        </p:spPr>
        <p:txBody>
          <a:bodyPr wrap="square" rtlCol="0">
            <a:spAutoFit/>
          </a:bodyPr>
          <a:lstStyle/>
          <a:p>
            <a:r>
              <a:rPr lang="en-US" sz="2000" dirty="0" smtClean="0">
                <a:latin typeface="Times New Roman" pitchFamily="18" charset="0"/>
                <a:cs typeface="Times New Roman" pitchFamily="18" charset="0"/>
              </a:rPr>
              <a:t>2.5. </a:t>
            </a:r>
            <a:r>
              <a:rPr lang="en-US" altLang="zh-TW" sz="2000" dirty="0" err="1">
                <a:latin typeface="Times New Roman" pitchFamily="18" charset="0"/>
                <a:cs typeface="Times New Roman" pitchFamily="18" charset="0"/>
              </a:rPr>
              <a:t>Giftbox</a:t>
            </a:r>
            <a:r>
              <a:rPr lang="en-US" altLang="zh-TW" sz="2000" dirty="0">
                <a:latin typeface="Times New Roman" pitchFamily="18" charset="0"/>
                <a:cs typeface="Times New Roman" pitchFamily="18" charset="0"/>
              </a:rPr>
              <a:t> </a:t>
            </a:r>
            <a:r>
              <a:rPr lang="en-US" altLang="zh-TW" sz="2000" dirty="0" smtClean="0">
                <a:latin typeface="Times New Roman" pitchFamily="18" charset="0"/>
                <a:cs typeface="Times New Roman" pitchFamily="18" charset="0"/>
              </a:rPr>
              <a:t>contamination</a:t>
            </a:r>
          </a:p>
          <a:p>
            <a:pPr indent="398463">
              <a:lnSpc>
                <a:spcPct val="150000"/>
              </a:lnSpc>
            </a:pPr>
            <a:r>
              <a:rPr lang="en-US" sz="2000" dirty="0" smtClean="0">
                <a:latin typeface="Times New Roman" pitchFamily="18" charset="0"/>
                <a:cs typeface="Times New Roman" pitchFamily="18" charset="0"/>
              </a:rPr>
              <a:t>Defect </a:t>
            </a:r>
            <a:r>
              <a:rPr lang="en-US" sz="2000" dirty="0" err="1" smtClean="0">
                <a:latin typeface="Times New Roman" pitchFamily="18" charset="0"/>
                <a:cs typeface="Times New Roman" pitchFamily="18" charset="0"/>
              </a:rPr>
              <a:t>q’ty</a:t>
            </a:r>
            <a:r>
              <a:rPr lang="en-US" sz="2000" dirty="0" smtClean="0">
                <a:latin typeface="Times New Roman" pitchFamily="18" charset="0"/>
                <a:cs typeface="Times New Roman" pitchFamily="18" charset="0"/>
              </a:rPr>
              <a:t>: 2/500pcs</a:t>
            </a:r>
          </a:p>
          <a:p>
            <a:pPr indent="398463"/>
            <a:r>
              <a:rPr lang="en-US" sz="2000" dirty="0" smtClean="0">
                <a:latin typeface="Times New Roman" pitchFamily="18" charset="0"/>
                <a:cs typeface="Times New Roman" pitchFamily="18" charset="0"/>
              </a:rPr>
              <a:t>Defect rate: 0.4%</a:t>
            </a:r>
            <a:endParaRPr lang="en-US" sz="2000" dirty="0">
              <a:latin typeface="Times New Roman" pitchFamily="18" charset="0"/>
              <a:cs typeface="Times New Roman" pitchFamily="18" charset="0"/>
            </a:endParaRPr>
          </a:p>
        </p:txBody>
      </p:sp>
      <p:pic>
        <p:nvPicPr>
          <p:cNvPr id="4" name="Picture 3"/>
          <p:cNvPicPr>
            <a:picLocks noChangeAspect="1"/>
          </p:cNvPicPr>
          <p:nvPr/>
        </p:nvPicPr>
        <p:blipFill>
          <a:blip r:embed="rId3" cstate="print"/>
          <a:stretch>
            <a:fillRect/>
          </a:stretch>
        </p:blipFill>
        <p:spPr>
          <a:xfrm>
            <a:off x="935448" y="2403149"/>
            <a:ext cx="4655702" cy="3475648"/>
          </a:xfrm>
          <a:prstGeom prst="rect">
            <a:avLst/>
          </a:prstGeom>
        </p:spPr>
      </p:pic>
      <p:pic>
        <p:nvPicPr>
          <p:cNvPr id="5" name="Picture 4"/>
          <p:cNvPicPr>
            <a:picLocks noChangeAspect="1"/>
          </p:cNvPicPr>
          <p:nvPr/>
        </p:nvPicPr>
        <p:blipFill>
          <a:blip r:embed="rId4" cstate="print"/>
          <a:stretch>
            <a:fillRect/>
          </a:stretch>
        </p:blipFill>
        <p:spPr>
          <a:xfrm rot="16200000">
            <a:off x="6880328" y="1618025"/>
            <a:ext cx="3475648" cy="5045891"/>
          </a:xfrm>
          <a:prstGeom prst="rect">
            <a:avLst/>
          </a:prstGeom>
        </p:spPr>
      </p:pic>
      <p:sp>
        <p:nvSpPr>
          <p:cNvPr id="10" name="Rectangle 9"/>
          <p:cNvSpPr/>
          <p:nvPr/>
        </p:nvSpPr>
        <p:spPr>
          <a:xfrm>
            <a:off x="6743275" y="5878795"/>
            <a:ext cx="3469968" cy="369332"/>
          </a:xfrm>
          <a:prstGeom prst="rect">
            <a:avLst/>
          </a:prstGeom>
        </p:spPr>
        <p:txBody>
          <a:bodyPr wrap="square">
            <a:spAutoFit/>
          </a:bodyPr>
          <a:lstStyle/>
          <a:p>
            <a:r>
              <a:rPr lang="en-US" dirty="0" smtClean="0">
                <a:solidFill>
                  <a:srgbClr val="000000"/>
                </a:solidFill>
                <a:latin typeface="Times New Roman" pitchFamily="18" charset="0"/>
                <a:cs typeface="Times New Roman" pitchFamily="18" charset="0"/>
              </a:rPr>
              <a:t>There </a:t>
            </a:r>
            <a:r>
              <a:rPr lang="en-US" dirty="0">
                <a:solidFill>
                  <a:srgbClr val="000000"/>
                </a:solidFill>
                <a:latin typeface="Times New Roman" pitchFamily="18" charset="0"/>
                <a:cs typeface="Times New Roman" pitchFamily="18" charset="0"/>
              </a:rPr>
              <a:t>is </a:t>
            </a:r>
            <a:r>
              <a:rPr lang="en-US" dirty="0" smtClean="0">
                <a:solidFill>
                  <a:srgbClr val="000000"/>
                </a:solidFill>
                <a:latin typeface="Times New Roman" pitchFamily="18" charset="0"/>
                <a:cs typeface="Times New Roman" pitchFamily="18" charset="0"/>
              </a:rPr>
              <a:t>looks like a </a:t>
            </a:r>
            <a:r>
              <a:rPr lang="en-US" dirty="0">
                <a:solidFill>
                  <a:srgbClr val="000000"/>
                </a:solidFill>
                <a:latin typeface="Times New Roman" pitchFamily="18" charset="0"/>
                <a:cs typeface="Times New Roman" pitchFamily="18" charset="0"/>
              </a:rPr>
              <a:t>shoe footprint.</a:t>
            </a:r>
          </a:p>
        </p:txBody>
      </p:sp>
      <p:sp>
        <p:nvSpPr>
          <p:cNvPr id="11" name="Rectangle 10"/>
          <p:cNvSpPr/>
          <p:nvPr/>
        </p:nvSpPr>
        <p:spPr>
          <a:xfrm>
            <a:off x="1223355" y="5878795"/>
            <a:ext cx="4079887" cy="369332"/>
          </a:xfrm>
          <a:prstGeom prst="rect">
            <a:avLst/>
          </a:prstGeom>
        </p:spPr>
        <p:txBody>
          <a:bodyPr wrap="square">
            <a:spAutoFit/>
          </a:bodyPr>
          <a:lstStyle/>
          <a:p>
            <a:r>
              <a:rPr lang="en-US" dirty="0" smtClean="0">
                <a:solidFill>
                  <a:srgbClr val="000000"/>
                </a:solidFill>
                <a:latin typeface="Times New Roman" pitchFamily="18" charset="0"/>
                <a:cs typeface="Times New Roman" pitchFamily="18" charset="0"/>
              </a:rPr>
              <a:t>There </a:t>
            </a:r>
            <a:r>
              <a:rPr lang="en-US" dirty="0">
                <a:solidFill>
                  <a:srgbClr val="000000"/>
                </a:solidFill>
                <a:latin typeface="Times New Roman" pitchFamily="18" charset="0"/>
                <a:cs typeface="Times New Roman" pitchFamily="18" charset="0"/>
              </a:rPr>
              <a:t>is </a:t>
            </a:r>
            <a:r>
              <a:rPr lang="en-US" dirty="0" smtClean="0">
                <a:solidFill>
                  <a:srgbClr val="000000"/>
                </a:solidFill>
                <a:latin typeface="Times New Roman" pitchFamily="18" charset="0"/>
                <a:cs typeface="Times New Roman" pitchFamily="18" charset="0"/>
              </a:rPr>
              <a:t>looks like a </a:t>
            </a:r>
            <a:r>
              <a:rPr lang="en-US" dirty="0">
                <a:solidFill>
                  <a:srgbClr val="000000"/>
                </a:solidFill>
                <a:latin typeface="Times New Roman" pitchFamily="18" charset="0"/>
                <a:cs typeface="Times New Roman" pitchFamily="18" charset="0"/>
              </a:rPr>
              <a:t>oil contamination.</a:t>
            </a:r>
          </a:p>
        </p:txBody>
      </p:sp>
      <p:sp>
        <p:nvSpPr>
          <p:cNvPr id="12" name="Rectangle 11"/>
          <p:cNvSpPr/>
          <p:nvPr/>
        </p:nvSpPr>
        <p:spPr>
          <a:xfrm>
            <a:off x="838622" y="2028485"/>
            <a:ext cx="3191222" cy="369332"/>
          </a:xfrm>
          <a:prstGeom prst="rect">
            <a:avLst/>
          </a:prstGeom>
        </p:spPr>
        <p:txBody>
          <a:bodyPr wrap="square">
            <a:spAutoFit/>
          </a:bodyPr>
          <a:lstStyle/>
          <a:p>
            <a:r>
              <a:rPr lang="en-US" dirty="0" smtClean="0">
                <a:solidFill>
                  <a:srgbClr val="000000"/>
                </a:solidFill>
                <a:latin typeface="Times New Roman" pitchFamily="18" charset="0"/>
                <a:cs typeface="Times New Roman" pitchFamily="18" charset="0"/>
              </a:rPr>
              <a:t>SN </a:t>
            </a:r>
            <a:r>
              <a:rPr lang="en-US" dirty="0">
                <a:solidFill>
                  <a:srgbClr val="000000"/>
                </a:solidFill>
                <a:latin typeface="Times New Roman" pitchFamily="18" charset="0"/>
                <a:cs typeface="Times New Roman" pitchFamily="18" charset="0"/>
              </a:rPr>
              <a:t>: </a:t>
            </a:r>
            <a:r>
              <a:rPr lang="en-US" dirty="0" smtClean="0">
                <a:solidFill>
                  <a:srgbClr val="000000"/>
                </a:solidFill>
                <a:latin typeface="Times New Roman" pitchFamily="18" charset="0"/>
                <a:cs typeface="Times New Roman" pitchFamily="18" charset="0"/>
              </a:rPr>
              <a:t>2149688001202005031884</a:t>
            </a:r>
            <a:endParaRPr lang="en-US" dirty="0">
              <a:solidFill>
                <a:srgbClr val="000000"/>
              </a:solidFill>
              <a:latin typeface="Times New Roman" pitchFamily="18" charset="0"/>
              <a:cs typeface="Times New Roman" pitchFamily="18" charset="0"/>
            </a:endParaRPr>
          </a:p>
        </p:txBody>
      </p:sp>
      <p:sp>
        <p:nvSpPr>
          <p:cNvPr id="13" name="Rectangle 12"/>
          <p:cNvSpPr/>
          <p:nvPr/>
        </p:nvSpPr>
        <p:spPr>
          <a:xfrm>
            <a:off x="6095206" y="2014256"/>
            <a:ext cx="1080117" cy="369332"/>
          </a:xfrm>
          <a:prstGeom prst="rect">
            <a:avLst/>
          </a:prstGeom>
        </p:spPr>
        <p:txBody>
          <a:bodyPr wrap="square">
            <a:spAutoFit/>
          </a:bodyPr>
          <a:lstStyle/>
          <a:p>
            <a:r>
              <a:rPr lang="en-US" dirty="0" smtClean="0">
                <a:solidFill>
                  <a:srgbClr val="000000"/>
                </a:solidFill>
                <a:latin typeface="Times New Roman" pitchFamily="18" charset="0"/>
                <a:cs typeface="Times New Roman" pitchFamily="18" charset="0"/>
              </a:rPr>
              <a:t>SN </a:t>
            </a:r>
            <a:r>
              <a:rPr lang="en-US" dirty="0">
                <a:solidFill>
                  <a:srgbClr val="000000"/>
                </a:solidFill>
                <a:latin typeface="Times New Roman" pitchFamily="18" charset="0"/>
                <a:cs typeface="Times New Roman" pitchFamily="18" charset="0"/>
              </a:rPr>
              <a:t>: </a:t>
            </a:r>
            <a:r>
              <a:rPr lang="en-US" dirty="0" smtClean="0">
                <a:solidFill>
                  <a:srgbClr val="000000"/>
                </a:solidFill>
                <a:latin typeface="Times New Roman" pitchFamily="18" charset="0"/>
                <a:cs typeface="Times New Roman" pitchFamily="18" charset="0"/>
              </a:rPr>
              <a:t>N/A</a:t>
            </a:r>
            <a:endParaRPr lang="en-US"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6075076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Subtitle 4"/>
          <p:cNvSpPr txBox="1">
            <a:spLocks/>
          </p:cNvSpPr>
          <p:nvPr/>
        </p:nvSpPr>
        <p:spPr>
          <a:xfrm>
            <a:off x="416496" y="980728"/>
            <a:ext cx="11295334" cy="2088232"/>
          </a:xfrm>
          <a:prstGeom prst="rect">
            <a:avLst/>
          </a:prstGeom>
        </p:spPr>
        <p:txBody>
          <a:bodyPr/>
          <a:lstStyle/>
          <a:p>
            <a:pPr lvl="0" fontAlgn="auto">
              <a:lnSpc>
                <a:spcPct val="150000"/>
              </a:lnSpc>
              <a:spcBef>
                <a:spcPts val="0"/>
              </a:spcBef>
              <a:spcAft>
                <a:spcPts val="0"/>
              </a:spcAft>
              <a:defRPr/>
            </a:pPr>
            <a:r>
              <a:rPr lang="en-US" altLang="zh-TW" sz="2000" dirty="0" smtClean="0">
                <a:latin typeface="Times New Roman" pitchFamily="18" charset="0"/>
                <a:cs typeface="Times New Roman" pitchFamily="18" charset="0"/>
              </a:rPr>
              <a:t>Immediately notice this issue to all line leader &amp; operators at production line and hang quality alert to all related working stations (VI station, Packing, OBA station) on 7/02 when we get customer feedback issue.</a:t>
            </a:r>
          </a:p>
          <a:p>
            <a:pPr>
              <a:lnSpc>
                <a:spcPct val="150000"/>
              </a:lnSpc>
              <a:defRPr/>
            </a:pPr>
            <a:r>
              <a:rPr lang="en-US" sz="2000" dirty="0">
                <a:solidFill>
                  <a:srgbClr val="0000FF"/>
                </a:solidFill>
                <a:latin typeface="Times New Roman" pitchFamily="18" charset="0"/>
                <a:cs typeface="Times New Roman" pitchFamily="18" charset="0"/>
              </a:rPr>
              <a:t>Owner: </a:t>
            </a:r>
            <a:r>
              <a:rPr lang="en-US" sz="2000" dirty="0" smtClean="0">
                <a:solidFill>
                  <a:srgbClr val="0000FF"/>
                </a:solidFill>
                <a:latin typeface="Times New Roman" pitchFamily="18" charset="0"/>
                <a:cs typeface="Times New Roman" pitchFamily="18" charset="0"/>
              </a:rPr>
              <a:t>PQE/PD/PE/IE/SQE: </a:t>
            </a:r>
            <a:r>
              <a:rPr lang="en-US" sz="2000" dirty="0" err="1" smtClean="0">
                <a:solidFill>
                  <a:srgbClr val="0000FF"/>
                </a:solidFill>
                <a:latin typeface="Times New Roman" pitchFamily="18" charset="0"/>
                <a:cs typeface="Times New Roman" pitchFamily="18" charset="0"/>
              </a:rPr>
              <a:t>Heng</a:t>
            </a:r>
            <a:r>
              <a:rPr lang="en-US" sz="2000" dirty="0" smtClean="0">
                <a:solidFill>
                  <a:srgbClr val="0000FF"/>
                </a:solidFill>
                <a:latin typeface="Times New Roman" pitchFamily="18" charset="0"/>
                <a:cs typeface="Times New Roman" pitchFamily="18" charset="0"/>
              </a:rPr>
              <a:t> </a:t>
            </a:r>
            <a:r>
              <a:rPr lang="en-US" sz="2000" dirty="0" err="1">
                <a:solidFill>
                  <a:srgbClr val="0000FF"/>
                </a:solidFill>
                <a:latin typeface="Times New Roman" pitchFamily="18" charset="0"/>
                <a:cs typeface="Times New Roman" pitchFamily="18" charset="0"/>
              </a:rPr>
              <a:t>Ruan</a:t>
            </a:r>
            <a:r>
              <a:rPr lang="en-US" sz="2000" dirty="0">
                <a:solidFill>
                  <a:srgbClr val="0000FF"/>
                </a:solidFill>
                <a:latin typeface="Times New Roman" pitchFamily="18" charset="0"/>
                <a:cs typeface="Times New Roman" pitchFamily="18" charset="0"/>
              </a:rPr>
              <a:t>, </a:t>
            </a:r>
            <a:r>
              <a:rPr lang="en-US" sz="2000" dirty="0" smtClean="0">
                <a:solidFill>
                  <a:srgbClr val="0000FF"/>
                </a:solidFill>
                <a:latin typeface="Times New Roman" pitchFamily="18" charset="0"/>
                <a:cs typeface="Times New Roman" pitchFamily="18" charset="0"/>
              </a:rPr>
              <a:t>Wen Yong, Vu </a:t>
            </a:r>
            <a:r>
              <a:rPr lang="en-US" sz="2000" dirty="0" err="1" smtClean="0">
                <a:solidFill>
                  <a:srgbClr val="0000FF"/>
                </a:solidFill>
                <a:latin typeface="Times New Roman" pitchFamily="18" charset="0"/>
                <a:cs typeface="Times New Roman" pitchFamily="18" charset="0"/>
              </a:rPr>
              <a:t>Hue,Van</a:t>
            </a:r>
            <a:r>
              <a:rPr lang="en-US" sz="2000" dirty="0" smtClean="0">
                <a:solidFill>
                  <a:srgbClr val="0000FF"/>
                </a:solidFill>
                <a:latin typeface="Times New Roman" pitchFamily="18" charset="0"/>
                <a:cs typeface="Times New Roman" pitchFamily="18" charset="0"/>
              </a:rPr>
              <a:t> </a:t>
            </a:r>
            <a:r>
              <a:rPr lang="en-US" sz="2000" dirty="0" err="1">
                <a:solidFill>
                  <a:srgbClr val="0000FF"/>
                </a:solidFill>
                <a:latin typeface="Times New Roman" pitchFamily="18" charset="0"/>
                <a:cs typeface="Times New Roman" pitchFamily="18" charset="0"/>
              </a:rPr>
              <a:t>Quyen</a:t>
            </a:r>
            <a:r>
              <a:rPr lang="en-US" sz="2000" dirty="0">
                <a:solidFill>
                  <a:srgbClr val="0000FF"/>
                </a:solidFill>
                <a:latin typeface="Times New Roman" pitchFamily="18" charset="0"/>
                <a:cs typeface="Times New Roman" pitchFamily="18" charset="0"/>
              </a:rPr>
              <a:t>, Xuan </a:t>
            </a:r>
            <a:r>
              <a:rPr lang="en-US" sz="2000" dirty="0" err="1">
                <a:solidFill>
                  <a:srgbClr val="0000FF"/>
                </a:solidFill>
                <a:latin typeface="Times New Roman" pitchFamily="18" charset="0"/>
                <a:cs typeface="Times New Roman" pitchFamily="18" charset="0"/>
              </a:rPr>
              <a:t>Khoa</a:t>
            </a:r>
            <a:r>
              <a:rPr lang="en-US" sz="2000" dirty="0">
                <a:solidFill>
                  <a:srgbClr val="0000FF"/>
                </a:solidFill>
                <a:latin typeface="Times New Roman" pitchFamily="18" charset="0"/>
                <a:cs typeface="Times New Roman" pitchFamily="18" charset="0"/>
              </a:rPr>
              <a:t> </a:t>
            </a:r>
            <a:endParaRPr lang="en-US" sz="2000" dirty="0" smtClean="0">
              <a:solidFill>
                <a:srgbClr val="0000FF"/>
              </a:solidFill>
              <a:latin typeface="Times New Roman" pitchFamily="18" charset="0"/>
              <a:cs typeface="Times New Roman" pitchFamily="18" charset="0"/>
            </a:endParaRPr>
          </a:p>
          <a:p>
            <a:pPr>
              <a:lnSpc>
                <a:spcPct val="150000"/>
              </a:lnSpc>
              <a:defRPr/>
            </a:pPr>
            <a:r>
              <a:rPr lang="en-US" sz="2000" dirty="0" smtClean="0">
                <a:solidFill>
                  <a:srgbClr val="0000FF"/>
                </a:solidFill>
                <a:latin typeface="Times New Roman" pitchFamily="18" charset="0"/>
                <a:cs typeface="Times New Roman" pitchFamily="18" charset="0"/>
              </a:rPr>
              <a:t>Done : </a:t>
            </a:r>
            <a:r>
              <a:rPr lang="en-US" sz="2000" dirty="0">
                <a:solidFill>
                  <a:srgbClr val="0000FF"/>
                </a:solidFill>
                <a:latin typeface="Times New Roman" pitchFamily="18" charset="0"/>
                <a:cs typeface="Times New Roman" pitchFamily="18" charset="0"/>
              </a:rPr>
              <a:t>2 Jul 2020</a:t>
            </a:r>
          </a:p>
          <a:p>
            <a:pPr lvl="0" fontAlgn="auto">
              <a:lnSpc>
                <a:spcPct val="150000"/>
              </a:lnSpc>
              <a:spcBef>
                <a:spcPts val="0"/>
              </a:spcBef>
              <a:spcAft>
                <a:spcPts val="0"/>
              </a:spcAft>
              <a:defRPr/>
            </a:pPr>
            <a:endParaRPr lang="en-US" altLang="zh-TW" sz="2000" dirty="0" smtClean="0">
              <a:latin typeface="Times New Roman" pitchFamily="18" charset="0"/>
              <a:cs typeface="Times New Roman" pitchFamily="18" charset="0"/>
            </a:endParaRPr>
          </a:p>
        </p:txBody>
      </p:sp>
      <p:sp>
        <p:nvSpPr>
          <p:cNvPr id="4" name="Rectangle 4"/>
          <p:cNvSpPr>
            <a:spLocks noChangeArrowheads="1"/>
          </p:cNvSpPr>
          <p:nvPr/>
        </p:nvSpPr>
        <p:spPr bwMode="auto">
          <a:xfrm>
            <a:off x="1846734" y="35913"/>
            <a:ext cx="3294492"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Times New Roman" pitchFamily="18" charset="0"/>
                <a:ea typeface="標楷體" pitchFamily="65" charset="-120"/>
                <a:cs typeface="Times New Roman" pitchFamily="18" charset="0"/>
              </a:rPr>
              <a:t>D3.  </a:t>
            </a:r>
            <a:r>
              <a:rPr kumimoji="0" lang="en-US" altLang="zh-TW" sz="3200" b="1" dirty="0">
                <a:latin typeface="Times New Roman" pitchFamily="18" charset="0"/>
                <a:ea typeface="標楷體" pitchFamily="65" charset="-120"/>
                <a:cs typeface="Times New Roman" pitchFamily="18" charset="0"/>
              </a:rPr>
              <a:t>Containment</a:t>
            </a:r>
          </a:p>
        </p:txBody>
      </p:sp>
      <p:pic>
        <p:nvPicPr>
          <p:cNvPr id="2" name="Picture 1"/>
          <p:cNvPicPr>
            <a:picLocks noChangeAspect="1"/>
          </p:cNvPicPr>
          <p:nvPr/>
        </p:nvPicPr>
        <p:blipFill>
          <a:blip r:embed="rId4" cstate="print"/>
          <a:stretch>
            <a:fillRect/>
          </a:stretch>
        </p:blipFill>
        <p:spPr>
          <a:xfrm>
            <a:off x="3021013" y="3068960"/>
            <a:ext cx="4653710" cy="2808312"/>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2202744901"/>
              </p:ext>
            </p:extLst>
          </p:nvPr>
        </p:nvGraphicFramePr>
        <p:xfrm>
          <a:off x="8183438" y="3356992"/>
          <a:ext cx="1800200" cy="1518919"/>
        </p:xfrm>
        <a:graphic>
          <a:graphicData uri="http://schemas.openxmlformats.org/presentationml/2006/ole">
            <mc:AlternateContent xmlns:mc="http://schemas.openxmlformats.org/markup-compatibility/2006">
              <mc:Choice xmlns:v="urn:schemas-microsoft-com:vml" Requires="v">
                <p:oleObj spid="_x0000_s6668" name="Acrobat Document" showAsIcon="1" r:id="rId5" imgW="914400" imgH="771480" progId="AcroExch.Document.DC">
                  <p:embed/>
                </p:oleObj>
              </mc:Choice>
              <mc:Fallback>
                <p:oleObj name="Acrobat Document" showAsIcon="1" r:id="rId5" imgW="914400" imgH="771480" progId="AcroExch.Document.DC">
                  <p:embed/>
                  <p:pic>
                    <p:nvPicPr>
                      <p:cNvPr id="0" name="Picture 504"/>
                      <p:cNvPicPr>
                        <a:picLocks noChangeAspect="1" noChangeArrowheads="1"/>
                      </p:cNvPicPr>
                      <p:nvPr/>
                    </p:nvPicPr>
                    <p:blipFill>
                      <a:blip r:embed="rId6"/>
                      <a:srcRect/>
                      <a:stretch>
                        <a:fillRect/>
                      </a:stretch>
                    </p:blipFill>
                    <p:spPr bwMode="auto">
                      <a:xfrm>
                        <a:off x="8183438" y="3356992"/>
                        <a:ext cx="1800200" cy="15189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186075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Rectangle 50"/>
          <p:cNvSpPr>
            <a:spLocks noChangeArrowheads="1"/>
          </p:cNvSpPr>
          <p:nvPr/>
        </p:nvSpPr>
        <p:spPr bwMode="auto">
          <a:xfrm>
            <a:off x="1835910" y="35913"/>
            <a:ext cx="5051384"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Cause</a:t>
            </a:r>
          </a:p>
        </p:txBody>
      </p:sp>
      <p:sp>
        <p:nvSpPr>
          <p:cNvPr id="4" name="TextBox 5"/>
          <p:cNvSpPr txBox="1">
            <a:spLocks noChangeArrowheads="1"/>
          </p:cNvSpPr>
          <p:nvPr/>
        </p:nvSpPr>
        <p:spPr bwMode="auto">
          <a:xfrm>
            <a:off x="103700" y="620688"/>
            <a:ext cx="11859170" cy="1932837"/>
          </a:xfrm>
          <a:prstGeom prst="rect">
            <a:avLst/>
          </a:prstGeom>
          <a:noFill/>
          <a:ln w="9525">
            <a:noFill/>
            <a:miter lim="800000"/>
            <a:headEnd/>
            <a:tailEnd/>
          </a:ln>
        </p:spPr>
        <p:txBody>
          <a:bodyPr wrap="square">
            <a:spAutoFit/>
          </a:bodyPr>
          <a:lstStyle/>
          <a:p>
            <a:pPr defTabSz="762000" eaLnBrk="0" hangingPunct="0">
              <a:lnSpc>
                <a:spcPct val="130000"/>
              </a:lnSpc>
              <a:spcBef>
                <a:spcPct val="20000"/>
              </a:spcBef>
              <a:buSzPct val="100000"/>
              <a:defRPr/>
            </a:pPr>
            <a:r>
              <a:rPr lang="en-US" altLang="zh-TW" sz="2000" b="1" kern="0" dirty="0" smtClean="0">
                <a:latin typeface="Times New Roman" pitchFamily="18" charset="0"/>
                <a:cs typeface="Times New Roman" pitchFamily="18" charset="0"/>
              </a:rPr>
              <a:t>  4.1. For RCU missing: </a:t>
            </a:r>
          </a:p>
          <a:p>
            <a:pPr marL="1031875" indent="-750888">
              <a:lnSpc>
                <a:spcPct val="130000"/>
              </a:lnSpc>
            </a:pPr>
            <a:r>
              <a:rPr lang="en-US" altLang="zh-TW" kern="0" dirty="0" smtClean="0">
                <a:latin typeface="Times New Roman" pitchFamily="18" charset="0"/>
                <a:cs typeface="Times New Roman" pitchFamily="18" charset="0"/>
              </a:rPr>
              <a:t>    </a:t>
            </a:r>
            <a:r>
              <a:rPr lang="en-US" altLang="zh-TW" b="1" kern="0" dirty="0" smtClean="0">
                <a:latin typeface="Times New Roman" pitchFamily="18" charset="0"/>
                <a:cs typeface="Times New Roman" pitchFamily="18" charset="0"/>
              </a:rPr>
              <a:t>4.1.1. Check </a:t>
            </a:r>
            <a:r>
              <a:rPr lang="en-US" altLang="zh-CN" b="1" kern="0" dirty="0" smtClean="0">
                <a:latin typeface="Times New Roman" pitchFamily="18" charset="0"/>
                <a:cs typeface="Times New Roman" pitchFamily="18" charset="0"/>
              </a:rPr>
              <a:t>System </a:t>
            </a:r>
            <a:r>
              <a:rPr lang="en-US" altLang="zh-TW" b="1" kern="0" dirty="0" smtClean="0">
                <a:latin typeface="Times New Roman" pitchFamily="18" charset="0"/>
                <a:cs typeface="Times New Roman" pitchFamily="18" charset="0"/>
              </a:rPr>
              <a:t>SFC data: </a:t>
            </a:r>
            <a:r>
              <a:rPr lang="en-US" altLang="zh-TW" kern="0" dirty="0" smtClean="0">
                <a:latin typeface="Times New Roman" pitchFamily="18" charset="0"/>
                <a:cs typeface="Times New Roman" pitchFamily="18" charset="0"/>
              </a:rPr>
              <a:t>find out 7 pcs missing RCU inside 1 Carton No</a:t>
            </a:r>
            <a:r>
              <a:rPr lang="en-US" dirty="0" smtClean="0">
                <a:latin typeface="Times New Roman" pitchFamily="18" charset="0"/>
                <a:cs typeface="Times New Roman" pitchFamily="18" charset="0"/>
              </a:rPr>
              <a:t>: SKBAT2006001 ( Foxconn Carton No: 214CYA50230001 ) This Carton have 10 pcs SN from  </a:t>
            </a:r>
            <a:r>
              <a:rPr lang="en-US" dirty="0" smtClean="0">
                <a:solidFill>
                  <a:srgbClr val="0000FF"/>
                </a:solidFill>
                <a:latin typeface="Times New Roman" pitchFamily="18" charset="0"/>
                <a:cs typeface="Times New Roman" pitchFamily="18" charset="0"/>
              </a:rPr>
              <a:t>2149688001202005030001 to 2149688001202005030010</a:t>
            </a:r>
          </a:p>
          <a:p>
            <a:pPr marL="1031875" indent="-574675">
              <a:lnSpc>
                <a:spcPct val="130000"/>
              </a:lnSpc>
            </a:pPr>
            <a:r>
              <a:rPr lang="en-US" altLang="zh-TW" b="1" kern="0" dirty="0" smtClean="0">
                <a:latin typeface="Times New Roman" pitchFamily="18" charset="0"/>
                <a:cs typeface="Times New Roman" pitchFamily="18" charset="0"/>
              </a:rPr>
              <a:t>4.1.2. Check </a:t>
            </a:r>
            <a:r>
              <a:rPr lang="en-US" altLang="zh-TW" b="1" dirty="0" smtClean="0">
                <a:latin typeface="Times New Roman" pitchFamily="18" charset="0"/>
                <a:cs typeface="Times New Roman" pitchFamily="18" charset="0"/>
              </a:rPr>
              <a:t>production line record: </a:t>
            </a:r>
            <a:r>
              <a:rPr lang="en-US" altLang="zh-TW" dirty="0" smtClean="0">
                <a:latin typeface="Times New Roman" pitchFamily="18" charset="0"/>
                <a:cs typeface="Times New Roman" pitchFamily="18" charset="0"/>
              </a:rPr>
              <a:t> find out this is the First Carton No  of T99X171.00 ( BFX-AT100 ). Belong to first Control run Work order, Purpose Run new line and new process in B06 factory of BFX-AT100. ( 05-June-2020 )</a:t>
            </a:r>
          </a:p>
        </p:txBody>
      </p:sp>
      <p:pic>
        <p:nvPicPr>
          <p:cNvPr id="5" name="Picture 4"/>
          <p:cNvPicPr>
            <a:picLocks noChangeAspect="1"/>
          </p:cNvPicPr>
          <p:nvPr/>
        </p:nvPicPr>
        <p:blipFill>
          <a:blip r:embed="rId3" cstate="print"/>
          <a:stretch>
            <a:fillRect/>
          </a:stretch>
        </p:blipFill>
        <p:spPr>
          <a:xfrm>
            <a:off x="550590" y="2564904"/>
            <a:ext cx="11414703" cy="3456384"/>
          </a:xfrm>
          <a:prstGeom prst="rect">
            <a:avLst/>
          </a:prstGeom>
        </p:spPr>
      </p:pic>
    </p:spTree>
    <p:extLst>
      <p:ext uri="{BB962C8B-B14F-4D97-AF65-F5344CB8AC3E}">
        <p14:creationId xmlns:p14="http://schemas.microsoft.com/office/powerpoint/2010/main" val="4280885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50"/>
          <p:cNvSpPr>
            <a:spLocks noChangeArrowheads="1"/>
          </p:cNvSpPr>
          <p:nvPr/>
        </p:nvSpPr>
        <p:spPr bwMode="auto">
          <a:xfrm>
            <a:off x="1846734" y="21165"/>
            <a:ext cx="5051384"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Cause</a:t>
            </a:r>
          </a:p>
        </p:txBody>
      </p:sp>
      <p:sp>
        <p:nvSpPr>
          <p:cNvPr id="7" name="Text Box 2"/>
          <p:cNvSpPr txBox="1">
            <a:spLocks noChangeArrowheads="1"/>
          </p:cNvSpPr>
          <p:nvPr/>
        </p:nvSpPr>
        <p:spPr bwMode="auto">
          <a:xfrm>
            <a:off x="622598" y="496135"/>
            <a:ext cx="4191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20000"/>
              </a:spcBef>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1pPr>
            <a:lvl2pPr marL="742950" indent="-285750">
              <a:spcBef>
                <a:spcPct val="20000"/>
              </a:spcBef>
              <a:buChar char="–"/>
              <a:defRPr kumimoji="1" sz="2800">
                <a:solidFill>
                  <a:schemeClr val="tx1"/>
                </a:solidFill>
                <a:latin typeface="Times New Roman" panose="02020603050405020304" pitchFamily="18" charset="0"/>
                <a:ea typeface="新細明體" pitchFamily="18" charset="-120"/>
              </a:defRPr>
            </a:lvl2pPr>
            <a:lvl3pPr marL="1143000" indent="-228600">
              <a:spcBef>
                <a:spcPct val="20000"/>
              </a:spcBef>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3pPr>
            <a:lvl4pPr marL="1600200" indent="-228600">
              <a:spcBef>
                <a:spcPct val="20000"/>
              </a:spcBef>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4pPr>
            <a:lvl5pPr marL="2057400" indent="-228600">
              <a:spcBef>
                <a:spcPct val="20000"/>
              </a:spcBef>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5pPr>
            <a:lvl6pPr marL="2514600" indent="-228600" eaLnBrk="0" fontAlgn="base" hangingPunct="0">
              <a:spcBef>
                <a:spcPct val="20000"/>
              </a:spcBef>
              <a:spcAft>
                <a:spcPct val="0"/>
              </a:spcAft>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6pPr>
            <a:lvl7pPr marL="2971800" indent="-228600" eaLnBrk="0" fontAlgn="base" hangingPunct="0">
              <a:spcBef>
                <a:spcPct val="20000"/>
              </a:spcBef>
              <a:spcAft>
                <a:spcPct val="0"/>
              </a:spcAft>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7pPr>
            <a:lvl8pPr marL="3429000" indent="-228600" eaLnBrk="0" fontAlgn="base" hangingPunct="0">
              <a:spcBef>
                <a:spcPct val="20000"/>
              </a:spcBef>
              <a:spcAft>
                <a:spcPct val="0"/>
              </a:spcAft>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8pPr>
            <a:lvl9pPr marL="3886200" indent="-228600" eaLnBrk="0" fontAlgn="base" hangingPunct="0">
              <a:spcBef>
                <a:spcPct val="20000"/>
              </a:spcBef>
              <a:spcAft>
                <a:spcPct val="0"/>
              </a:spcAft>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9pPr>
          </a:lstStyle>
          <a:p>
            <a:pPr lvl="0">
              <a:spcBef>
                <a:spcPct val="50000"/>
              </a:spcBef>
              <a:buSzTx/>
              <a:buNone/>
            </a:pPr>
            <a:r>
              <a:rPr lang="en-US" altLang="zh-TW" sz="1800" dirty="0" smtClean="0">
                <a:latin typeface="Times New Roman" pitchFamily="18" charset="0"/>
                <a:ea typeface="Microsoft JhengHei" panose="020B0604030504040204" pitchFamily="34" charset="-120"/>
                <a:cs typeface="Times New Roman" pitchFamily="18" charset="0"/>
              </a:rPr>
              <a:t>4.1.3. Check </a:t>
            </a:r>
            <a:r>
              <a:rPr lang="en-US" altLang="zh-TW" sz="1800" dirty="0">
                <a:latin typeface="Times New Roman" pitchFamily="18" charset="0"/>
                <a:ea typeface="Microsoft JhengHei" panose="020B0604030504040204" pitchFamily="34" charset="-120"/>
                <a:cs typeface="Times New Roman" pitchFamily="18" charset="0"/>
              </a:rPr>
              <a:t>Production Process:</a:t>
            </a:r>
            <a:endParaRPr lang="en-US" altLang="zh-CN" sz="1800" dirty="0">
              <a:latin typeface="Times New Roman" pitchFamily="18" charset="0"/>
              <a:ea typeface="Microsoft JhengHei" panose="020B0604030504040204" pitchFamily="34" charset="-120"/>
              <a:cs typeface="Times New Roman"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val="2427295843"/>
              </p:ext>
            </p:extLst>
          </p:nvPr>
        </p:nvGraphicFramePr>
        <p:xfrm>
          <a:off x="334566" y="2035708"/>
          <a:ext cx="11737304" cy="3456439"/>
        </p:xfrm>
        <a:graphic>
          <a:graphicData uri="http://schemas.openxmlformats.org/drawingml/2006/table">
            <a:tbl>
              <a:tblPr firstRow="1" bandRow="1">
                <a:tableStyleId>{5C22544A-7EE6-4342-B048-85BDC9FD1C3A}</a:tableStyleId>
              </a:tblPr>
              <a:tblGrid>
                <a:gridCol w="990810">
                  <a:extLst>
                    <a:ext uri="{9D8B030D-6E8A-4147-A177-3AD203B41FA5}">
                      <a16:colId xmlns="" xmlns:a16="http://schemas.microsoft.com/office/drawing/2014/main" val="3717601541"/>
                    </a:ext>
                  </a:extLst>
                </a:gridCol>
                <a:gridCol w="1371893">
                  <a:extLst>
                    <a:ext uri="{9D8B030D-6E8A-4147-A177-3AD203B41FA5}">
                      <a16:colId xmlns="" xmlns:a16="http://schemas.microsoft.com/office/drawing/2014/main" val="2910357169"/>
                    </a:ext>
                  </a:extLst>
                </a:gridCol>
                <a:gridCol w="9374601">
                  <a:extLst>
                    <a:ext uri="{9D8B030D-6E8A-4147-A177-3AD203B41FA5}">
                      <a16:colId xmlns="" xmlns:a16="http://schemas.microsoft.com/office/drawing/2014/main" val="412492335"/>
                    </a:ext>
                  </a:extLst>
                </a:gridCol>
              </a:tblGrid>
              <a:tr h="329924">
                <a:tc>
                  <a:txBody>
                    <a:bodyPr/>
                    <a:lstStyle/>
                    <a:p>
                      <a:pPr algn="ctr"/>
                      <a:r>
                        <a:rPr lang="en-US" sz="1600" dirty="0" smtClean="0">
                          <a:latin typeface="Arial" panose="020B0604020202020204" pitchFamily="34" charset="0"/>
                          <a:cs typeface="Arial" panose="020B0604020202020204" pitchFamily="34" charset="0"/>
                        </a:rPr>
                        <a:t>Station</a:t>
                      </a:r>
                      <a:endParaRPr lang="en-US" sz="1600" dirty="0">
                        <a:latin typeface="Arial" panose="020B0604020202020204" pitchFamily="34" charset="0"/>
                        <a:cs typeface="Arial" panose="020B0604020202020204" pitchFamily="34" charset="0"/>
                      </a:endParaRPr>
                    </a:p>
                  </a:txBody>
                  <a:tcPr marL="91428" marR="91428" marT="45714" marB="45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Arial" panose="020B0604020202020204" pitchFamily="34" charset="0"/>
                          <a:cs typeface="Arial" panose="020B0604020202020204" pitchFamily="34" charset="0"/>
                        </a:rPr>
                        <a:t>Cause</a:t>
                      </a:r>
                      <a:r>
                        <a:rPr lang="en-US" sz="1600" baseline="0" dirty="0" smtClean="0">
                          <a:latin typeface="Arial" panose="020B0604020202020204" pitchFamily="34" charset="0"/>
                          <a:cs typeface="Arial" panose="020B0604020202020204" pitchFamily="34" charset="0"/>
                        </a:rPr>
                        <a:t> type</a:t>
                      </a:r>
                      <a:endParaRPr lang="en-US" sz="1600" dirty="0">
                        <a:latin typeface="Arial" panose="020B0604020202020204" pitchFamily="34" charset="0"/>
                        <a:cs typeface="Arial" panose="020B0604020202020204" pitchFamily="34" charset="0"/>
                      </a:endParaRPr>
                    </a:p>
                  </a:txBody>
                  <a:tcPr marL="91428" marR="91428" marT="45714" marB="45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Arial" panose="020B0604020202020204" pitchFamily="34" charset="0"/>
                          <a:cs typeface="Arial" panose="020B0604020202020204" pitchFamily="34" charset="0"/>
                        </a:rPr>
                        <a:t>Root cause</a:t>
                      </a:r>
                      <a:endParaRPr lang="en-US" sz="1600" dirty="0">
                        <a:latin typeface="Arial" panose="020B0604020202020204" pitchFamily="34" charset="0"/>
                        <a:cs typeface="Arial" panose="020B0604020202020204" pitchFamily="34" charset="0"/>
                      </a:endParaRPr>
                    </a:p>
                  </a:txBody>
                  <a:tcPr marL="91428" marR="91428" marT="45714" marB="45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797611944"/>
                  </a:ext>
                </a:extLst>
              </a:tr>
              <a:tr h="4652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b="1" kern="1200" dirty="0" err="1" smtClean="0">
                          <a:solidFill>
                            <a:schemeClr val="dk1"/>
                          </a:solidFill>
                          <a:latin typeface="Calibri" panose="020F0502020204030204" pitchFamily="34" charset="0"/>
                          <a:ea typeface="+mn-ea"/>
                          <a:cs typeface="Calibri" panose="020F0502020204030204" pitchFamily="34" charset="0"/>
                        </a:rPr>
                        <a:t>Keypart</a:t>
                      </a:r>
                      <a:endParaRPr lang="zh-TW" altLang="en-US" sz="1400" b="1"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200" dirty="0" smtClean="0">
                          <a:solidFill>
                            <a:schemeClr val="dk1"/>
                          </a:solidFill>
                          <a:latin typeface="Calibri" panose="020F0502020204030204" pitchFamily="34" charset="0"/>
                          <a:ea typeface="+mn-ea"/>
                          <a:cs typeface="Calibri" panose="020F0502020204030204" pitchFamily="34" charset="0"/>
                        </a:rPr>
                        <a:t>Occur Cause </a:t>
                      </a:r>
                      <a:endParaRPr lang="zh-TW" altLang="en-US"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200" dirty="0" smtClean="0">
                          <a:solidFill>
                            <a:schemeClr val="dk1"/>
                          </a:solidFill>
                          <a:latin typeface="Calibri" panose="020F0502020204030204" pitchFamily="34" charset="0"/>
                          <a:ea typeface="+mn-ea"/>
                          <a:cs typeface="Calibri" panose="020F0502020204030204" pitchFamily="34" charset="0"/>
                        </a:rPr>
                        <a:t>This model’s RCU no have material control barcode</a:t>
                      </a: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 so no scan </a:t>
                      </a:r>
                      <a:r>
                        <a:rPr lang="en-US" altLang="zh-TW" sz="1400" kern="1200" baseline="0" dirty="0" err="1" smtClean="0">
                          <a:solidFill>
                            <a:schemeClr val="dk1"/>
                          </a:solidFill>
                          <a:latin typeface="Calibri" panose="020F0502020204030204" pitchFamily="34" charset="0"/>
                          <a:ea typeface="+mn-ea"/>
                          <a:cs typeface="Calibri" panose="020F0502020204030204" pitchFamily="34" charset="0"/>
                        </a:rPr>
                        <a:t>key_part</a:t>
                      </a: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 station to link RCU with Device, other accessory have barcode scan normal for control </a:t>
                      </a:r>
                      <a:r>
                        <a:rPr lang="en-US" altLang="zh-TW" sz="1400" kern="1200" dirty="0" smtClean="0">
                          <a:solidFill>
                            <a:schemeClr val="dk1"/>
                          </a:solidFill>
                          <a:latin typeface="Calibri" panose="020F0502020204030204" pitchFamily="34" charset="0"/>
                          <a:ea typeface="+mn-ea"/>
                          <a:cs typeface="Calibri" panose="020F0502020204030204" pitchFamily="34" charset="0"/>
                        </a:rPr>
                        <a:t>right and enough accessory</a:t>
                      </a: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 material.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Start control run work order at 6/05 dayshift, RCU is shortage and was arrive factory at 6/05 mid night</a:t>
                      </a:r>
                      <a:endParaRPr lang="en-US" altLang="zh-TW"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58580371"/>
                  </a:ext>
                </a:extLst>
              </a:tr>
              <a:tr h="848319">
                <a:tc>
                  <a:txBody>
                    <a:bodyPr/>
                    <a:lstStyle/>
                    <a:p>
                      <a:pPr algn="l"/>
                      <a:r>
                        <a:rPr lang="en-US" altLang="zh-TW" sz="1400" b="1" kern="1200" dirty="0" smtClean="0">
                          <a:solidFill>
                            <a:schemeClr val="dk1"/>
                          </a:solidFill>
                          <a:latin typeface="Calibri" panose="020F0502020204030204" pitchFamily="34" charset="0"/>
                          <a:ea typeface="+mn-ea"/>
                          <a:cs typeface="Calibri" panose="020F0502020204030204" pitchFamily="34" charset="0"/>
                        </a:rPr>
                        <a:t>Check Weight</a:t>
                      </a:r>
                      <a:endParaRPr lang="zh-TW" altLang="en-US" sz="1400" b="1"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200" dirty="0" smtClean="0">
                          <a:solidFill>
                            <a:schemeClr val="dk1"/>
                          </a:solidFill>
                          <a:latin typeface="Calibri" panose="020F0502020204030204" pitchFamily="34" charset="0"/>
                          <a:ea typeface="+mn-ea"/>
                          <a:cs typeface="Calibri" panose="020F0502020204030204" pitchFamily="34" charset="0"/>
                        </a:rPr>
                        <a:t>Occur Cause </a:t>
                      </a:r>
                      <a:endParaRPr lang="zh-TW" altLang="en-US"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200" dirty="0" smtClean="0">
                          <a:solidFill>
                            <a:schemeClr val="dk1"/>
                          </a:solidFill>
                          <a:latin typeface="Calibri" panose="020F0502020204030204" pitchFamily="34" charset="0"/>
                          <a:ea typeface="+mn-ea"/>
                          <a:cs typeface="Calibri" panose="020F0502020204030204" pitchFamily="34" charset="0"/>
                        </a:rPr>
                        <a:t>Normal at check weight station</a:t>
                      </a: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 need 10 sample full box for set up check weight station for the first time run 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On 5-Jun, RCU material not arrive factory, we got only 3 </a:t>
                      </a:r>
                      <a:r>
                        <a:rPr lang="en-US" altLang="zh-TW" sz="1400" kern="1200" dirty="0" smtClean="0">
                          <a:solidFill>
                            <a:schemeClr val="dk1"/>
                          </a:solidFill>
                          <a:latin typeface="Calibri" panose="020F0502020204030204" pitchFamily="34" charset="0"/>
                          <a:ea typeface="+mn-ea"/>
                          <a:cs typeface="Calibri" panose="020F0502020204030204" pitchFamily="34" charset="0"/>
                        </a:rPr>
                        <a:t>RCU inventory, For</a:t>
                      </a: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 setup line the first MO run new model </a:t>
                      </a:r>
                      <a:r>
                        <a:rPr lang="en-US" altLang="zh-TW" sz="1400" kern="1200" dirty="0" smtClean="0">
                          <a:solidFill>
                            <a:schemeClr val="dk1"/>
                          </a:solidFill>
                          <a:latin typeface="Calibri" panose="020F0502020204030204" pitchFamily="34" charset="0"/>
                          <a:ea typeface="+mn-ea"/>
                          <a:cs typeface="Calibri" panose="020F0502020204030204" pitchFamily="34" charset="0"/>
                        </a:rPr>
                        <a:t>Line leader used 3 RCU to set up check weight station</a:t>
                      </a: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 </a:t>
                      </a:r>
                      <a:r>
                        <a:rPr lang="en-US" altLang="zh-TW" sz="1400" kern="1200" dirty="0" smtClean="0">
                          <a:solidFill>
                            <a:schemeClr val="dk1"/>
                          </a:solidFill>
                          <a:latin typeface="Calibri" panose="020F0502020204030204" pitchFamily="34" charset="0"/>
                          <a:ea typeface="+mn-ea"/>
                          <a:cs typeface="Calibri" panose="020F0502020204030204" pitchFamily="34" charset="0"/>
                        </a:rPr>
                        <a:t> for Scan Pass </a:t>
                      </a:r>
                      <a:r>
                        <a:rPr lang="en-US" altLang="zh-TW" sz="1400" kern="1200" dirty="0" err="1" smtClean="0">
                          <a:solidFill>
                            <a:schemeClr val="dk1"/>
                          </a:solidFill>
                          <a:latin typeface="Calibri" panose="020F0502020204030204" pitchFamily="34" charset="0"/>
                          <a:ea typeface="+mn-ea"/>
                          <a:cs typeface="Calibri" panose="020F0502020204030204" pitchFamily="34" charset="0"/>
                        </a:rPr>
                        <a:t>Check_Weigh</a:t>
                      </a: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 (Put RCU in then take them out). </a:t>
                      </a:r>
                      <a:r>
                        <a:rPr lang="en-US" altLang="zh-TW" sz="1400" kern="1200" dirty="0" smtClean="0">
                          <a:solidFill>
                            <a:schemeClr val="dk1"/>
                          </a:solidFill>
                          <a:latin typeface="Calibri" panose="020F0502020204030204" pitchFamily="34" charset="0"/>
                          <a:ea typeface="+mn-ea"/>
                          <a:cs typeface="Calibri" panose="020F0502020204030204" pitchFamily="34" charset="0"/>
                        </a:rPr>
                        <a:t>SFC data at check weight station is pass normal and 10 sample going next station </a:t>
                      </a:r>
                      <a:r>
                        <a:rPr lang="en-US" altLang="zh-TW" sz="1400" kern="1200" dirty="0" smtClean="0">
                          <a:solidFill>
                            <a:schemeClr val="dk1"/>
                          </a:solidFill>
                          <a:latin typeface="Calibri" panose="020F0502020204030204" pitchFamily="34" charset="0"/>
                          <a:ea typeface="+mn-ea"/>
                          <a:cs typeface="Calibri" panose="020F0502020204030204" pitchFamily="34" charset="0"/>
                        </a:rPr>
                        <a:t>CTN. </a:t>
                      </a:r>
                      <a:r>
                        <a:rPr lang="en-US" altLang="zh-TW" sz="1400" kern="1200" dirty="0" smtClean="0">
                          <a:solidFill>
                            <a:schemeClr val="dk1"/>
                          </a:solidFill>
                          <a:latin typeface="Calibri" panose="020F0502020204030204" pitchFamily="34" charset="0"/>
                          <a:ea typeface="+mn-ea"/>
                          <a:cs typeface="Calibri" panose="020F0502020204030204" pitchFamily="34" charset="0"/>
                        </a:rPr>
                        <a:t>But actually</a:t>
                      </a: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 that time 7 RCU material not available on box</a:t>
                      </a: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200" baseline="0" dirty="0" smtClean="0">
                          <a:solidFill>
                            <a:schemeClr val="dk1"/>
                          </a:solidFill>
                          <a:latin typeface="Calibri" panose="020F0502020204030204" pitchFamily="34" charset="0"/>
                          <a:ea typeface="+mn-ea"/>
                          <a:cs typeface="Calibri" panose="020F0502020204030204" pitchFamily="34" charset="0"/>
                        </a:rPr>
                        <a:t>Ps. Normally the check weight can filter out gift boxes not meeting the standard weight value as shown in next slide appendix.</a:t>
                      </a:r>
                      <a:endParaRPr lang="en-US" altLang="zh-TW"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207497966"/>
                  </a:ext>
                </a:extLst>
              </a:tr>
              <a:tr h="1231435">
                <a:tc>
                  <a:txBody>
                    <a:bodyPr/>
                    <a:lstStyle/>
                    <a:p>
                      <a:pPr algn="l"/>
                      <a:r>
                        <a:rPr lang="en-US" altLang="zh-TW" sz="1400" b="1" kern="1200" dirty="0" err="1" smtClean="0">
                          <a:solidFill>
                            <a:schemeClr val="dk1"/>
                          </a:solidFill>
                          <a:latin typeface="Calibri" panose="020F0502020204030204" pitchFamily="34" charset="0"/>
                          <a:ea typeface="+mn-ea"/>
                          <a:cs typeface="Calibri" panose="020F0502020204030204" pitchFamily="34" charset="0"/>
                        </a:rPr>
                        <a:t>Pack_CTN</a:t>
                      </a:r>
                      <a:endParaRPr lang="zh-TW" altLang="en-US" sz="1400" b="1"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400" kern="1200" dirty="0" smtClean="0">
                          <a:solidFill>
                            <a:schemeClr val="dk1"/>
                          </a:solidFill>
                          <a:latin typeface="Calibri" panose="020F0502020204030204" pitchFamily="34" charset="0"/>
                          <a:ea typeface="+mn-ea"/>
                          <a:cs typeface="Calibri" panose="020F0502020204030204" pitchFamily="34" charset="0"/>
                        </a:rPr>
                        <a:t>Escape Cause</a:t>
                      </a:r>
                      <a:endParaRPr lang="zh-TW" altLang="en-US"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dirty="0" smtClean="0">
                          <a:latin typeface="Times New Roman" panose="02020603050405020304" pitchFamily="18" charset="0"/>
                          <a:cs typeface="Times New Roman" panose="02020603050405020304" pitchFamily="18" charset="0"/>
                        </a:rPr>
                        <a:t>Normal</a:t>
                      </a:r>
                      <a:r>
                        <a:rPr lang="en-US" sz="1400" baseline="0" dirty="0" smtClean="0">
                          <a:latin typeface="Times New Roman" panose="02020603050405020304" pitchFamily="18" charset="0"/>
                          <a:cs typeface="Times New Roman" panose="02020603050405020304" pitchFamily="18" charset="0"/>
                        </a:rPr>
                        <a:t> OP scan 10 pcs the first sample for printer out first carton label for FAI. All product going to </a:t>
                      </a:r>
                      <a:r>
                        <a:rPr lang="en-US" sz="1400" baseline="0" dirty="0" err="1" smtClean="0">
                          <a:latin typeface="Times New Roman" panose="02020603050405020304" pitchFamily="18" charset="0"/>
                          <a:cs typeface="Times New Roman" panose="02020603050405020304" pitchFamily="18" charset="0"/>
                        </a:rPr>
                        <a:t>Pack_PLT</a:t>
                      </a:r>
                      <a:r>
                        <a:rPr lang="en-US" sz="1400" baseline="0" dirty="0" smtClean="0">
                          <a:latin typeface="Times New Roman" panose="02020603050405020304" pitchFamily="18" charset="0"/>
                          <a:cs typeface="Times New Roman" panose="02020603050405020304" pitchFamily="18" charset="0"/>
                        </a:rPr>
                        <a:t> station</a:t>
                      </a:r>
                    </a:p>
                    <a:p>
                      <a:r>
                        <a:rPr lang="en-US" sz="1400" baseline="0" dirty="0" smtClean="0">
                          <a:latin typeface="Times New Roman" panose="02020603050405020304" pitchFamily="18" charset="0"/>
                          <a:cs typeface="Times New Roman" panose="02020603050405020304" pitchFamily="18" charset="0"/>
                        </a:rPr>
                        <a:t>After printer carton Label – 18:15 PM , t</a:t>
                      </a:r>
                      <a:r>
                        <a:rPr lang="en-US" sz="1400" dirty="0" smtClean="0">
                          <a:latin typeface="Calibri" panose="020F0502020204030204" pitchFamily="34" charset="0"/>
                          <a:cs typeface="Calibri" panose="020F0502020204030204" pitchFamily="34" charset="0"/>
                        </a:rPr>
                        <a:t>his carton must be remark missing accessory then will rework back </a:t>
                      </a:r>
                      <a:r>
                        <a:rPr lang="en-US" sz="1400" dirty="0" err="1" smtClean="0">
                          <a:latin typeface="Calibri" panose="020F0502020204030204" pitchFamily="34" charset="0"/>
                          <a:cs typeface="Calibri" panose="020F0502020204030204" pitchFamily="34" charset="0"/>
                        </a:rPr>
                        <a:t>key_park</a:t>
                      </a:r>
                      <a:r>
                        <a:rPr lang="en-US" sz="1400" dirty="0" smtClean="0">
                          <a:latin typeface="Calibri" panose="020F0502020204030204" pitchFamily="34" charset="0"/>
                          <a:cs typeface="Calibri" panose="020F0502020204030204" pitchFamily="34" charset="0"/>
                        </a:rPr>
                        <a:t> station to put RCU into Box and accessory scan control then follow normal process doing when RCU arrive , But 19:00 is time change shift from Day to Night, Day shift Line leader no inform this issue with Night leader to know missing RCU at the first Carton. To 05-June night shift run line normal when check all material is full online.</a:t>
                      </a: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806311355"/>
                  </a:ext>
                </a:extLst>
              </a:tr>
            </a:tbl>
          </a:graphicData>
        </a:graphic>
      </p:graphicFrame>
      <p:sp>
        <p:nvSpPr>
          <p:cNvPr id="10" name="Chevron 9"/>
          <p:cNvSpPr/>
          <p:nvPr/>
        </p:nvSpPr>
        <p:spPr>
          <a:xfrm>
            <a:off x="2639955" y="1149901"/>
            <a:ext cx="1339614" cy="406892"/>
          </a:xfrm>
          <a:prstGeom prst="chevron">
            <a:avLst>
              <a:gd name="adj" fmla="val 31257"/>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lIns="91448" tIns="45724" rIns="91448" bIns="113187" rtlCol="0" anchor="ctr"/>
          <a:lstStyle/>
          <a:p>
            <a:pPr algn="ctr"/>
            <a:r>
              <a:rPr lang="en-US" sz="1400">
                <a:latin typeface="Times New Roman" pitchFamily="18" charset="0"/>
                <a:cs typeface="Times New Roman" pitchFamily="18" charset="0"/>
              </a:rPr>
              <a:t>K</a:t>
            </a:r>
            <a:r>
              <a:rPr lang="en-US" altLang="zh-CN" sz="1400">
                <a:latin typeface="Times New Roman" pitchFamily="18" charset="0"/>
                <a:cs typeface="Times New Roman" pitchFamily="18" charset="0"/>
              </a:rPr>
              <a:t>eypart</a:t>
            </a:r>
            <a:endParaRPr lang="en-US" sz="1400" dirty="0">
              <a:latin typeface="Times New Roman" pitchFamily="18" charset="0"/>
              <a:cs typeface="Times New Roman" pitchFamily="18" charset="0"/>
            </a:endParaRPr>
          </a:p>
        </p:txBody>
      </p:sp>
      <p:sp>
        <p:nvSpPr>
          <p:cNvPr id="11" name="Chevron 10"/>
          <p:cNvSpPr/>
          <p:nvPr/>
        </p:nvSpPr>
        <p:spPr>
          <a:xfrm>
            <a:off x="4123585" y="1149901"/>
            <a:ext cx="1339614" cy="406892"/>
          </a:xfrm>
          <a:prstGeom prst="chevron">
            <a:avLst>
              <a:gd name="adj" fmla="val 31257"/>
            </a:avLst>
          </a:prstGeom>
          <a:solidFill>
            <a:srgbClr val="0070C0"/>
          </a:solidFill>
          <a:ln>
            <a:noFill/>
          </a:ln>
          <a:effectLst/>
        </p:spPr>
        <p:style>
          <a:lnRef idx="1">
            <a:schemeClr val="accent1"/>
          </a:lnRef>
          <a:fillRef idx="3">
            <a:schemeClr val="accent1"/>
          </a:fillRef>
          <a:effectRef idx="2">
            <a:schemeClr val="accent1"/>
          </a:effectRef>
          <a:fontRef idx="minor">
            <a:schemeClr val="lt1"/>
          </a:fontRef>
        </p:style>
        <p:txBody>
          <a:bodyPr lIns="91448" tIns="45724" rIns="91448" bIns="113187" rtlCol="0" anchor="ctr"/>
          <a:lstStyle/>
          <a:p>
            <a:pPr algn="ctr"/>
            <a:r>
              <a:rPr lang="en-US" sz="1400">
                <a:latin typeface="Times New Roman" pitchFamily="18" charset="0"/>
                <a:cs typeface="Times New Roman" pitchFamily="18" charset="0"/>
              </a:rPr>
              <a:t>Pack_Box</a:t>
            </a:r>
            <a:endParaRPr lang="en-US" sz="1400" dirty="0">
              <a:latin typeface="Times New Roman" pitchFamily="18" charset="0"/>
              <a:cs typeface="Times New Roman" pitchFamily="18" charset="0"/>
            </a:endParaRPr>
          </a:p>
        </p:txBody>
      </p:sp>
      <p:sp>
        <p:nvSpPr>
          <p:cNvPr id="12" name="Chevron 11"/>
          <p:cNvSpPr/>
          <p:nvPr/>
        </p:nvSpPr>
        <p:spPr>
          <a:xfrm>
            <a:off x="5519142" y="1149901"/>
            <a:ext cx="1427687" cy="406892"/>
          </a:xfrm>
          <a:prstGeom prst="chevron">
            <a:avLst>
              <a:gd name="adj" fmla="val 31257"/>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lIns="91448" tIns="45724" rIns="91448" bIns="113187" rtlCol="0" anchor="ctr"/>
          <a:lstStyle/>
          <a:p>
            <a:pPr algn="ctr"/>
            <a:r>
              <a:rPr lang="en-US" sz="1400" dirty="0">
                <a:latin typeface="Times New Roman" pitchFamily="18" charset="0"/>
                <a:cs typeface="Times New Roman" pitchFamily="18" charset="0"/>
              </a:rPr>
              <a:t>Check </a:t>
            </a:r>
            <a:r>
              <a:rPr lang="en-US" sz="1400" dirty="0" err="1">
                <a:latin typeface="Times New Roman" pitchFamily="18" charset="0"/>
                <a:cs typeface="Times New Roman" pitchFamily="18" charset="0"/>
              </a:rPr>
              <a:t>Weigt</a:t>
            </a:r>
            <a:endParaRPr lang="en-US" sz="1400" dirty="0">
              <a:latin typeface="Times New Roman" pitchFamily="18" charset="0"/>
              <a:cs typeface="Times New Roman" pitchFamily="18" charset="0"/>
            </a:endParaRPr>
          </a:p>
        </p:txBody>
      </p:sp>
      <p:sp>
        <p:nvSpPr>
          <p:cNvPr id="13" name="Chevron 12"/>
          <p:cNvSpPr/>
          <p:nvPr/>
        </p:nvSpPr>
        <p:spPr>
          <a:xfrm>
            <a:off x="6959302" y="1149901"/>
            <a:ext cx="1471157" cy="406892"/>
          </a:xfrm>
          <a:prstGeom prst="chevron">
            <a:avLst>
              <a:gd name="adj" fmla="val 31257"/>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lIns="91448" tIns="45724" rIns="91448" bIns="113187" rtlCol="0" anchor="ctr"/>
          <a:lstStyle/>
          <a:p>
            <a:pPr algn="ctr"/>
            <a:r>
              <a:rPr lang="en-US" sz="1400" dirty="0">
                <a:latin typeface="Times New Roman" pitchFamily="18" charset="0"/>
                <a:cs typeface="Times New Roman" pitchFamily="18" charset="0"/>
              </a:rPr>
              <a:t>PACK</a:t>
            </a:r>
            <a:r>
              <a:rPr lang="en-US" altLang="zh-CN" sz="1400" dirty="0">
                <a:latin typeface="Times New Roman" pitchFamily="18" charset="0"/>
                <a:cs typeface="Times New Roman" pitchFamily="18" charset="0"/>
              </a:rPr>
              <a:t>_CTN</a:t>
            </a:r>
            <a:endParaRPr lang="en-US" sz="1400" dirty="0">
              <a:latin typeface="Times New Roman" pitchFamily="18" charset="0"/>
              <a:cs typeface="Times New Roman" pitchFamily="18" charset="0"/>
            </a:endParaRPr>
          </a:p>
        </p:txBody>
      </p:sp>
      <p:sp>
        <p:nvSpPr>
          <p:cNvPr id="14" name="Chevron 13"/>
          <p:cNvSpPr/>
          <p:nvPr/>
        </p:nvSpPr>
        <p:spPr>
          <a:xfrm>
            <a:off x="8574475" y="1149901"/>
            <a:ext cx="1339614" cy="406892"/>
          </a:xfrm>
          <a:prstGeom prst="chevron">
            <a:avLst>
              <a:gd name="adj" fmla="val 31257"/>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8" tIns="45724" rIns="91448" bIns="113187" rtlCol="0" anchor="ctr"/>
          <a:lstStyle/>
          <a:p>
            <a:pPr algn="ctr"/>
            <a:r>
              <a:rPr lang="en-US" sz="1400" dirty="0">
                <a:latin typeface="Times New Roman" pitchFamily="18" charset="0"/>
                <a:cs typeface="Times New Roman" pitchFamily="18" charset="0"/>
              </a:rPr>
              <a:t>PACK-PLT</a:t>
            </a:r>
          </a:p>
        </p:txBody>
      </p:sp>
      <p:sp>
        <p:nvSpPr>
          <p:cNvPr id="15" name="Freeform 92"/>
          <p:cNvSpPr>
            <a:spLocks noEditPoints="1"/>
          </p:cNvSpPr>
          <p:nvPr/>
        </p:nvSpPr>
        <p:spPr bwMode="auto">
          <a:xfrm>
            <a:off x="3142878" y="895661"/>
            <a:ext cx="149288" cy="157075"/>
          </a:xfrm>
          <a:custGeom>
            <a:avLst/>
            <a:gdLst/>
            <a:ahLst/>
            <a:cxnLst>
              <a:cxn ang="0">
                <a:pos x="101" y="2"/>
              </a:cxn>
              <a:cxn ang="0">
                <a:pos x="27" y="0"/>
              </a:cxn>
              <a:cxn ang="0">
                <a:pos x="2" y="22"/>
              </a:cxn>
              <a:cxn ang="0">
                <a:pos x="2" y="32"/>
              </a:cxn>
              <a:cxn ang="0">
                <a:pos x="61" y="92"/>
              </a:cxn>
              <a:cxn ang="0">
                <a:pos x="121" y="32"/>
              </a:cxn>
              <a:cxn ang="0">
                <a:pos x="120" y="22"/>
              </a:cxn>
              <a:cxn ang="0">
                <a:pos x="86" y="14"/>
              </a:cxn>
              <a:cxn ang="0">
                <a:pos x="93" y="8"/>
              </a:cxn>
              <a:cxn ang="0">
                <a:pos x="76" y="27"/>
              </a:cxn>
              <a:cxn ang="0">
                <a:pos x="93" y="27"/>
              </a:cxn>
              <a:cxn ang="0">
                <a:pos x="73" y="25"/>
              </a:cxn>
              <a:cxn ang="0">
                <a:pos x="75" y="9"/>
              </a:cxn>
              <a:cxn ang="0">
                <a:pos x="70" y="27"/>
              </a:cxn>
              <a:cxn ang="0">
                <a:pos x="61" y="20"/>
              </a:cxn>
              <a:cxn ang="0">
                <a:pos x="70" y="8"/>
              </a:cxn>
              <a:cxn ang="0">
                <a:pos x="53" y="8"/>
              </a:cxn>
              <a:cxn ang="0">
                <a:pos x="58" y="17"/>
              </a:cxn>
              <a:cxn ang="0">
                <a:pos x="40" y="16"/>
              </a:cxn>
              <a:cxn ang="0">
                <a:pos x="58" y="17"/>
              </a:cxn>
              <a:cxn ang="0">
                <a:pos x="30" y="27"/>
              </a:cxn>
              <a:cxn ang="0">
                <a:pos x="47" y="27"/>
              </a:cxn>
              <a:cxn ang="0">
                <a:pos x="37" y="14"/>
              </a:cxn>
              <a:cxn ang="0">
                <a:pos x="43" y="8"/>
              </a:cxn>
              <a:cxn ang="0">
                <a:pos x="34" y="17"/>
              </a:cxn>
              <a:cxn ang="0">
                <a:pos x="8" y="27"/>
              </a:cxn>
              <a:cxn ang="0">
                <a:pos x="11" y="31"/>
              </a:cxn>
              <a:cxn ang="0">
                <a:pos x="49" y="71"/>
              </a:cxn>
              <a:cxn ang="0">
                <a:pos x="29" y="31"/>
              </a:cxn>
              <a:cxn ang="0">
                <a:pos x="57" y="78"/>
              </a:cxn>
              <a:cxn ang="0">
                <a:pos x="52" y="31"/>
              </a:cxn>
              <a:cxn ang="0">
                <a:pos x="61" y="79"/>
              </a:cxn>
              <a:cxn ang="0">
                <a:pos x="65" y="78"/>
              </a:cxn>
              <a:cxn ang="0">
                <a:pos x="94" y="31"/>
              </a:cxn>
              <a:cxn ang="0">
                <a:pos x="74" y="71"/>
              </a:cxn>
              <a:cxn ang="0">
                <a:pos x="112" y="31"/>
              </a:cxn>
              <a:cxn ang="0">
                <a:pos x="99" y="27"/>
              </a:cxn>
              <a:cxn ang="0">
                <a:pos x="97" y="9"/>
              </a:cxn>
              <a:cxn ang="0">
                <a:pos x="99" y="27"/>
              </a:cxn>
              <a:cxn ang="0">
                <a:pos x="99" y="27"/>
              </a:cxn>
            </a:cxnLst>
            <a:rect l="0" t="0" r="r" b="b"/>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accent1"/>
          </a:solidFill>
          <a:ln w="9525">
            <a:noFill/>
            <a:round/>
            <a:headEnd/>
            <a:tailEnd/>
          </a:ln>
        </p:spPr>
        <p:txBody>
          <a:bodyPr vert="horz" wrap="square" lIns="34299" tIns="17150" rIns="34299" bIns="17150" numCol="1" anchor="t" anchorCtr="0" compatLnSpc="1">
            <a:prstTxWarp prst="textNoShape">
              <a:avLst/>
            </a:prstTxWarp>
          </a:bodyPr>
          <a:lstStyle/>
          <a:p>
            <a:endParaRPr lang="en-US" sz="1351" dirty="0">
              <a:latin typeface="Times New Roman" pitchFamily="18" charset="0"/>
              <a:cs typeface="Times New Roman" pitchFamily="18" charset="0"/>
            </a:endParaRPr>
          </a:p>
        </p:txBody>
      </p:sp>
      <p:grpSp>
        <p:nvGrpSpPr>
          <p:cNvPr id="16" name="Group 15"/>
          <p:cNvGrpSpPr>
            <a:grpSpLocks noChangeAspect="1"/>
          </p:cNvGrpSpPr>
          <p:nvPr/>
        </p:nvGrpSpPr>
        <p:grpSpPr>
          <a:xfrm>
            <a:off x="9296520" y="903673"/>
            <a:ext cx="99495" cy="221398"/>
            <a:chOff x="754063" y="1211263"/>
            <a:chExt cx="269875" cy="360363"/>
          </a:xfrm>
          <a:solidFill>
            <a:schemeClr val="accent5"/>
          </a:solidFill>
        </p:grpSpPr>
        <p:sp>
          <p:nvSpPr>
            <p:cNvPr id="17" name="Freeform 9"/>
            <p:cNvSpPr>
              <a:spLocks noEditPoints="1"/>
            </p:cNvSpPr>
            <p:nvPr/>
          </p:nvSpPr>
          <p:spPr bwMode="auto">
            <a:xfrm>
              <a:off x="754063" y="1211263"/>
              <a:ext cx="269875" cy="360363"/>
            </a:xfrm>
            <a:custGeom>
              <a:avLst/>
              <a:gdLst/>
              <a:ahLst/>
              <a:cxnLst>
                <a:cxn ang="0">
                  <a:pos x="80" y="50"/>
                </a:cxn>
                <a:cxn ang="0">
                  <a:pos x="80" y="35"/>
                </a:cxn>
                <a:cxn ang="0">
                  <a:pos x="46" y="0"/>
                </a:cxn>
                <a:cxn ang="0">
                  <a:pos x="11" y="35"/>
                </a:cxn>
                <a:cxn ang="0">
                  <a:pos x="11" y="50"/>
                </a:cxn>
                <a:cxn ang="0">
                  <a:pos x="0" y="61"/>
                </a:cxn>
                <a:cxn ang="0">
                  <a:pos x="0" y="88"/>
                </a:cxn>
                <a:cxn ang="0">
                  <a:pos x="34" y="123"/>
                </a:cxn>
                <a:cxn ang="0">
                  <a:pos x="57" y="123"/>
                </a:cxn>
                <a:cxn ang="0">
                  <a:pos x="92" y="88"/>
                </a:cxn>
                <a:cxn ang="0">
                  <a:pos x="92" y="61"/>
                </a:cxn>
                <a:cxn ang="0">
                  <a:pos x="80" y="50"/>
                </a:cxn>
                <a:cxn ang="0">
                  <a:pos x="19" y="35"/>
                </a:cxn>
                <a:cxn ang="0">
                  <a:pos x="46" y="8"/>
                </a:cxn>
                <a:cxn ang="0">
                  <a:pos x="73" y="35"/>
                </a:cxn>
                <a:cxn ang="0">
                  <a:pos x="73" y="50"/>
                </a:cxn>
                <a:cxn ang="0">
                  <a:pos x="65" y="50"/>
                </a:cxn>
                <a:cxn ang="0">
                  <a:pos x="65" y="35"/>
                </a:cxn>
                <a:cxn ang="0">
                  <a:pos x="46" y="15"/>
                </a:cxn>
                <a:cxn ang="0">
                  <a:pos x="27" y="35"/>
                </a:cxn>
                <a:cxn ang="0">
                  <a:pos x="27" y="50"/>
                </a:cxn>
                <a:cxn ang="0">
                  <a:pos x="19" y="50"/>
                </a:cxn>
                <a:cxn ang="0">
                  <a:pos x="19" y="35"/>
                </a:cxn>
                <a:cxn ang="0">
                  <a:pos x="61" y="35"/>
                </a:cxn>
                <a:cxn ang="0">
                  <a:pos x="61" y="50"/>
                </a:cxn>
                <a:cxn ang="0">
                  <a:pos x="31" y="50"/>
                </a:cxn>
                <a:cxn ang="0">
                  <a:pos x="31" y="35"/>
                </a:cxn>
                <a:cxn ang="0">
                  <a:pos x="46" y="19"/>
                </a:cxn>
                <a:cxn ang="0">
                  <a:pos x="61" y="35"/>
                </a:cxn>
                <a:cxn ang="0">
                  <a:pos x="84" y="73"/>
                </a:cxn>
                <a:cxn ang="0">
                  <a:pos x="84" y="88"/>
                </a:cxn>
                <a:cxn ang="0">
                  <a:pos x="57" y="115"/>
                </a:cxn>
                <a:cxn ang="0">
                  <a:pos x="34" y="115"/>
                </a:cxn>
                <a:cxn ang="0">
                  <a:pos x="8" y="88"/>
                </a:cxn>
                <a:cxn ang="0">
                  <a:pos x="8" y="61"/>
                </a:cxn>
                <a:cxn ang="0">
                  <a:pos x="11" y="58"/>
                </a:cxn>
                <a:cxn ang="0">
                  <a:pos x="80" y="58"/>
                </a:cxn>
                <a:cxn ang="0">
                  <a:pos x="84" y="61"/>
                </a:cxn>
                <a:cxn ang="0">
                  <a:pos x="84" y="73"/>
                </a:cxn>
                <a:cxn ang="0">
                  <a:pos x="84" y="73"/>
                </a:cxn>
                <a:cxn ang="0">
                  <a:pos x="84" y="73"/>
                </a:cxn>
              </a:cxnLst>
              <a:rect l="0" t="0" r="r" b="b"/>
              <a:pathLst>
                <a:path w="92" h="123">
                  <a:moveTo>
                    <a:pt x="80" y="50"/>
                  </a:moveTo>
                  <a:cubicBezTo>
                    <a:pt x="80" y="35"/>
                    <a:pt x="80" y="35"/>
                    <a:pt x="80" y="35"/>
                  </a:cubicBezTo>
                  <a:cubicBezTo>
                    <a:pt x="80" y="16"/>
                    <a:pt x="65" y="0"/>
                    <a:pt x="46" y="0"/>
                  </a:cubicBezTo>
                  <a:cubicBezTo>
                    <a:pt x="27" y="0"/>
                    <a:pt x="11" y="16"/>
                    <a:pt x="11" y="35"/>
                  </a:cubicBezTo>
                  <a:cubicBezTo>
                    <a:pt x="11" y="50"/>
                    <a:pt x="11" y="50"/>
                    <a:pt x="11" y="50"/>
                  </a:cubicBezTo>
                  <a:cubicBezTo>
                    <a:pt x="5" y="50"/>
                    <a:pt x="0" y="55"/>
                    <a:pt x="0" y="61"/>
                  </a:cubicBezTo>
                  <a:cubicBezTo>
                    <a:pt x="0" y="88"/>
                    <a:pt x="0" y="88"/>
                    <a:pt x="0" y="88"/>
                  </a:cubicBezTo>
                  <a:cubicBezTo>
                    <a:pt x="0" y="107"/>
                    <a:pt x="15" y="123"/>
                    <a:pt x="34" y="123"/>
                  </a:cubicBezTo>
                  <a:cubicBezTo>
                    <a:pt x="57" y="123"/>
                    <a:pt x="57" y="123"/>
                    <a:pt x="57" y="123"/>
                  </a:cubicBezTo>
                  <a:cubicBezTo>
                    <a:pt x="76" y="123"/>
                    <a:pt x="92" y="107"/>
                    <a:pt x="92" y="88"/>
                  </a:cubicBezTo>
                  <a:cubicBezTo>
                    <a:pt x="92" y="61"/>
                    <a:pt x="92" y="61"/>
                    <a:pt x="92" y="61"/>
                  </a:cubicBezTo>
                  <a:cubicBezTo>
                    <a:pt x="92" y="55"/>
                    <a:pt x="87" y="50"/>
                    <a:pt x="80" y="50"/>
                  </a:cubicBezTo>
                  <a:close/>
                  <a:moveTo>
                    <a:pt x="19" y="35"/>
                  </a:moveTo>
                  <a:cubicBezTo>
                    <a:pt x="19" y="20"/>
                    <a:pt x="31" y="8"/>
                    <a:pt x="46" y="8"/>
                  </a:cubicBezTo>
                  <a:cubicBezTo>
                    <a:pt x="61" y="8"/>
                    <a:pt x="73" y="20"/>
                    <a:pt x="73" y="35"/>
                  </a:cubicBezTo>
                  <a:cubicBezTo>
                    <a:pt x="73" y="50"/>
                    <a:pt x="73" y="50"/>
                    <a:pt x="73" y="50"/>
                  </a:cubicBezTo>
                  <a:cubicBezTo>
                    <a:pt x="65" y="50"/>
                    <a:pt x="65" y="50"/>
                    <a:pt x="65" y="50"/>
                  </a:cubicBezTo>
                  <a:cubicBezTo>
                    <a:pt x="65" y="35"/>
                    <a:pt x="65" y="35"/>
                    <a:pt x="65" y="35"/>
                  </a:cubicBezTo>
                  <a:cubicBezTo>
                    <a:pt x="65" y="24"/>
                    <a:pt x="56" y="15"/>
                    <a:pt x="46" y="15"/>
                  </a:cubicBezTo>
                  <a:cubicBezTo>
                    <a:pt x="35" y="15"/>
                    <a:pt x="27" y="24"/>
                    <a:pt x="27" y="35"/>
                  </a:cubicBezTo>
                  <a:cubicBezTo>
                    <a:pt x="27" y="50"/>
                    <a:pt x="27" y="50"/>
                    <a:pt x="27" y="50"/>
                  </a:cubicBezTo>
                  <a:cubicBezTo>
                    <a:pt x="19" y="50"/>
                    <a:pt x="19" y="50"/>
                    <a:pt x="19" y="50"/>
                  </a:cubicBezTo>
                  <a:lnTo>
                    <a:pt x="19" y="35"/>
                  </a:lnTo>
                  <a:close/>
                  <a:moveTo>
                    <a:pt x="61" y="35"/>
                  </a:moveTo>
                  <a:cubicBezTo>
                    <a:pt x="61" y="50"/>
                    <a:pt x="61" y="50"/>
                    <a:pt x="61" y="50"/>
                  </a:cubicBezTo>
                  <a:cubicBezTo>
                    <a:pt x="31" y="50"/>
                    <a:pt x="31" y="50"/>
                    <a:pt x="31" y="50"/>
                  </a:cubicBezTo>
                  <a:cubicBezTo>
                    <a:pt x="31" y="35"/>
                    <a:pt x="31" y="35"/>
                    <a:pt x="31" y="35"/>
                  </a:cubicBezTo>
                  <a:cubicBezTo>
                    <a:pt x="31" y="26"/>
                    <a:pt x="37" y="19"/>
                    <a:pt x="46" y="19"/>
                  </a:cubicBezTo>
                  <a:cubicBezTo>
                    <a:pt x="54" y="19"/>
                    <a:pt x="61" y="26"/>
                    <a:pt x="61" y="35"/>
                  </a:cubicBezTo>
                  <a:close/>
                  <a:moveTo>
                    <a:pt x="84" y="73"/>
                  </a:moveTo>
                  <a:cubicBezTo>
                    <a:pt x="84" y="88"/>
                    <a:pt x="84" y="88"/>
                    <a:pt x="84" y="88"/>
                  </a:cubicBezTo>
                  <a:cubicBezTo>
                    <a:pt x="84" y="103"/>
                    <a:pt x="72" y="115"/>
                    <a:pt x="57" y="115"/>
                  </a:cubicBezTo>
                  <a:cubicBezTo>
                    <a:pt x="34" y="115"/>
                    <a:pt x="34" y="115"/>
                    <a:pt x="34" y="115"/>
                  </a:cubicBezTo>
                  <a:cubicBezTo>
                    <a:pt x="20" y="115"/>
                    <a:pt x="8" y="103"/>
                    <a:pt x="8" y="88"/>
                  </a:cubicBezTo>
                  <a:cubicBezTo>
                    <a:pt x="8" y="61"/>
                    <a:pt x="8" y="61"/>
                    <a:pt x="8" y="61"/>
                  </a:cubicBezTo>
                  <a:cubicBezTo>
                    <a:pt x="8" y="59"/>
                    <a:pt x="9" y="58"/>
                    <a:pt x="11" y="58"/>
                  </a:cubicBezTo>
                  <a:cubicBezTo>
                    <a:pt x="80" y="58"/>
                    <a:pt x="80" y="58"/>
                    <a:pt x="80" y="58"/>
                  </a:cubicBezTo>
                  <a:cubicBezTo>
                    <a:pt x="83" y="58"/>
                    <a:pt x="84" y="59"/>
                    <a:pt x="84" y="61"/>
                  </a:cubicBezTo>
                  <a:lnTo>
                    <a:pt x="84" y="73"/>
                  </a:lnTo>
                  <a:close/>
                  <a:moveTo>
                    <a:pt x="84" y="73"/>
                  </a:moveTo>
                  <a:cubicBezTo>
                    <a:pt x="84" y="73"/>
                    <a:pt x="84" y="73"/>
                    <a:pt x="84" y="73"/>
                  </a:cubicBezTo>
                </a:path>
              </a:pathLst>
            </a:custGeom>
            <a:grpFill/>
            <a:ln w="9525">
              <a:noFill/>
              <a:round/>
              <a:headEnd/>
              <a:tailEnd/>
            </a:ln>
          </p:spPr>
          <p:txBody>
            <a:bodyPr vert="horz" wrap="square" lIns="34299" tIns="17150" rIns="34299" bIns="17150" numCol="1" anchor="t" anchorCtr="0" compatLnSpc="1">
              <a:prstTxWarp prst="textNoShape">
                <a:avLst/>
              </a:prstTxWarp>
            </a:bodyPr>
            <a:lstStyle/>
            <a:p>
              <a:endParaRPr lang="en-US" sz="1351" dirty="0">
                <a:latin typeface="Times New Roman" pitchFamily="18" charset="0"/>
                <a:cs typeface="Times New Roman" pitchFamily="18" charset="0"/>
              </a:endParaRPr>
            </a:p>
          </p:txBody>
        </p:sp>
        <p:sp>
          <p:nvSpPr>
            <p:cNvPr id="18" name="Freeform 10"/>
            <p:cNvSpPr>
              <a:spLocks noEditPoints="1"/>
            </p:cNvSpPr>
            <p:nvPr/>
          </p:nvSpPr>
          <p:spPr bwMode="auto">
            <a:xfrm>
              <a:off x="865188" y="1425576"/>
              <a:ext cx="47625" cy="66675"/>
            </a:xfrm>
            <a:custGeom>
              <a:avLst/>
              <a:gdLst/>
              <a:ahLst/>
              <a:cxnLst>
                <a:cxn ang="0">
                  <a:pos x="8" y="0"/>
                </a:cxn>
                <a:cxn ang="0">
                  <a:pos x="0" y="8"/>
                </a:cxn>
                <a:cxn ang="0">
                  <a:pos x="3" y="18"/>
                </a:cxn>
                <a:cxn ang="0">
                  <a:pos x="8" y="23"/>
                </a:cxn>
                <a:cxn ang="0">
                  <a:pos x="13" y="18"/>
                </a:cxn>
                <a:cxn ang="0">
                  <a:pos x="16" y="8"/>
                </a:cxn>
                <a:cxn ang="0">
                  <a:pos x="8" y="0"/>
                </a:cxn>
                <a:cxn ang="0">
                  <a:pos x="8" y="0"/>
                </a:cxn>
                <a:cxn ang="0">
                  <a:pos x="8" y="0"/>
                </a:cxn>
              </a:cxnLst>
              <a:rect l="0" t="0" r="r" b="b"/>
              <a:pathLst>
                <a:path w="16" h="23">
                  <a:moveTo>
                    <a:pt x="8" y="0"/>
                  </a:moveTo>
                  <a:cubicBezTo>
                    <a:pt x="4" y="0"/>
                    <a:pt x="0" y="3"/>
                    <a:pt x="0" y="8"/>
                  </a:cubicBezTo>
                  <a:cubicBezTo>
                    <a:pt x="0" y="10"/>
                    <a:pt x="1" y="14"/>
                    <a:pt x="3" y="18"/>
                  </a:cubicBezTo>
                  <a:cubicBezTo>
                    <a:pt x="4" y="21"/>
                    <a:pt x="5" y="23"/>
                    <a:pt x="8" y="23"/>
                  </a:cubicBezTo>
                  <a:cubicBezTo>
                    <a:pt x="11" y="23"/>
                    <a:pt x="12" y="21"/>
                    <a:pt x="13" y="18"/>
                  </a:cubicBezTo>
                  <a:cubicBezTo>
                    <a:pt x="14" y="14"/>
                    <a:pt x="16" y="10"/>
                    <a:pt x="16" y="8"/>
                  </a:cubicBezTo>
                  <a:cubicBezTo>
                    <a:pt x="16" y="3"/>
                    <a:pt x="12" y="0"/>
                    <a:pt x="8" y="0"/>
                  </a:cubicBezTo>
                  <a:close/>
                  <a:moveTo>
                    <a:pt x="8" y="0"/>
                  </a:moveTo>
                  <a:cubicBezTo>
                    <a:pt x="8" y="0"/>
                    <a:pt x="8" y="0"/>
                    <a:pt x="8" y="0"/>
                  </a:cubicBezTo>
                </a:path>
              </a:pathLst>
            </a:custGeom>
            <a:grpFill/>
            <a:ln w="9525">
              <a:noFill/>
              <a:round/>
              <a:headEnd/>
              <a:tailEnd/>
            </a:ln>
          </p:spPr>
          <p:txBody>
            <a:bodyPr vert="horz" wrap="square" lIns="34299" tIns="17150" rIns="34299" bIns="17150" numCol="1" anchor="t" anchorCtr="0" compatLnSpc="1">
              <a:prstTxWarp prst="textNoShape">
                <a:avLst/>
              </a:prstTxWarp>
            </a:bodyPr>
            <a:lstStyle/>
            <a:p>
              <a:endParaRPr lang="en-US" sz="1351" dirty="0">
                <a:latin typeface="Times New Roman" pitchFamily="18" charset="0"/>
                <a:cs typeface="Times New Roman" pitchFamily="18" charset="0"/>
              </a:endParaRPr>
            </a:p>
          </p:txBody>
        </p:sp>
      </p:grpSp>
      <p:grpSp>
        <p:nvGrpSpPr>
          <p:cNvPr id="19" name="Group 18"/>
          <p:cNvGrpSpPr>
            <a:grpSpLocks noChangeAspect="1"/>
          </p:cNvGrpSpPr>
          <p:nvPr/>
        </p:nvGrpSpPr>
        <p:grpSpPr>
          <a:xfrm>
            <a:off x="6160552" y="900118"/>
            <a:ext cx="150678" cy="211099"/>
            <a:chOff x="4856163" y="2736851"/>
            <a:chExt cx="358775" cy="301625"/>
          </a:xfrm>
          <a:solidFill>
            <a:schemeClr val="accent3"/>
          </a:solidFill>
        </p:grpSpPr>
        <p:sp>
          <p:nvSpPr>
            <p:cNvPr id="20" name="Freeform 128"/>
            <p:cNvSpPr>
              <a:spLocks noEditPoints="1"/>
            </p:cNvSpPr>
            <p:nvPr/>
          </p:nvSpPr>
          <p:spPr bwMode="auto">
            <a:xfrm>
              <a:off x="4946650" y="2814638"/>
              <a:ext cx="177800" cy="179388"/>
            </a:xfrm>
            <a:custGeom>
              <a:avLst/>
              <a:gdLst/>
              <a:ahLst/>
              <a:cxnLst>
                <a:cxn ang="0">
                  <a:pos x="31" y="0"/>
                </a:cxn>
                <a:cxn ang="0">
                  <a:pos x="0" y="30"/>
                </a:cxn>
                <a:cxn ang="0">
                  <a:pos x="31" y="61"/>
                </a:cxn>
                <a:cxn ang="0">
                  <a:pos x="61" y="30"/>
                </a:cxn>
                <a:cxn ang="0">
                  <a:pos x="31" y="0"/>
                </a:cxn>
                <a:cxn ang="0">
                  <a:pos x="48" y="45"/>
                </a:cxn>
                <a:cxn ang="0">
                  <a:pos x="16" y="48"/>
                </a:cxn>
                <a:cxn ang="0">
                  <a:pos x="13" y="15"/>
                </a:cxn>
                <a:cxn ang="0">
                  <a:pos x="46" y="13"/>
                </a:cxn>
                <a:cxn ang="0">
                  <a:pos x="48" y="45"/>
                </a:cxn>
                <a:cxn ang="0">
                  <a:pos x="48" y="45"/>
                </a:cxn>
                <a:cxn ang="0">
                  <a:pos x="48" y="45"/>
                </a:cxn>
              </a:cxnLst>
              <a:rect l="0" t="0" r="r" b="b"/>
              <a:pathLst>
                <a:path w="61" h="61">
                  <a:moveTo>
                    <a:pt x="31" y="0"/>
                  </a:moveTo>
                  <a:cubicBezTo>
                    <a:pt x="14" y="0"/>
                    <a:pt x="0" y="13"/>
                    <a:pt x="0" y="30"/>
                  </a:cubicBezTo>
                  <a:cubicBezTo>
                    <a:pt x="0" y="47"/>
                    <a:pt x="14" y="61"/>
                    <a:pt x="31" y="61"/>
                  </a:cubicBezTo>
                  <a:cubicBezTo>
                    <a:pt x="48" y="61"/>
                    <a:pt x="61" y="47"/>
                    <a:pt x="61" y="30"/>
                  </a:cubicBezTo>
                  <a:cubicBezTo>
                    <a:pt x="61" y="13"/>
                    <a:pt x="48" y="0"/>
                    <a:pt x="31" y="0"/>
                  </a:cubicBezTo>
                  <a:close/>
                  <a:moveTo>
                    <a:pt x="48" y="45"/>
                  </a:moveTo>
                  <a:cubicBezTo>
                    <a:pt x="40" y="55"/>
                    <a:pt x="25" y="56"/>
                    <a:pt x="16" y="48"/>
                  </a:cubicBezTo>
                  <a:cubicBezTo>
                    <a:pt x="6" y="39"/>
                    <a:pt x="5" y="25"/>
                    <a:pt x="13" y="15"/>
                  </a:cubicBezTo>
                  <a:cubicBezTo>
                    <a:pt x="22" y="6"/>
                    <a:pt x="36" y="5"/>
                    <a:pt x="46" y="13"/>
                  </a:cubicBezTo>
                  <a:cubicBezTo>
                    <a:pt x="55" y="21"/>
                    <a:pt x="57" y="36"/>
                    <a:pt x="48" y="45"/>
                  </a:cubicBezTo>
                  <a:close/>
                  <a:moveTo>
                    <a:pt x="48" y="45"/>
                  </a:moveTo>
                  <a:cubicBezTo>
                    <a:pt x="48" y="45"/>
                    <a:pt x="48" y="45"/>
                    <a:pt x="48" y="45"/>
                  </a:cubicBezTo>
                </a:path>
              </a:pathLst>
            </a:custGeom>
            <a:grpFill/>
            <a:ln w="9525">
              <a:noFill/>
              <a:round/>
              <a:headEnd/>
              <a:tailEnd/>
            </a:ln>
          </p:spPr>
          <p:txBody>
            <a:bodyPr vert="horz" wrap="square" lIns="34299" tIns="17150" rIns="34299" bIns="17150" numCol="1" anchor="t" anchorCtr="0" compatLnSpc="1">
              <a:prstTxWarp prst="textNoShape">
                <a:avLst/>
              </a:prstTxWarp>
            </a:bodyPr>
            <a:lstStyle/>
            <a:p>
              <a:endParaRPr lang="en-US" sz="1351" dirty="0">
                <a:latin typeface="Times New Roman" pitchFamily="18" charset="0"/>
                <a:cs typeface="Times New Roman" pitchFamily="18" charset="0"/>
              </a:endParaRPr>
            </a:p>
          </p:txBody>
        </p:sp>
        <p:sp>
          <p:nvSpPr>
            <p:cNvPr id="21" name="Freeform 129"/>
            <p:cNvSpPr>
              <a:spLocks noEditPoints="1"/>
            </p:cNvSpPr>
            <p:nvPr/>
          </p:nvSpPr>
          <p:spPr bwMode="auto">
            <a:xfrm>
              <a:off x="4989513" y="2859088"/>
              <a:ext cx="53975" cy="50800"/>
            </a:xfrm>
            <a:custGeom>
              <a:avLst/>
              <a:gdLst/>
              <a:ahLst/>
              <a:cxnLst>
                <a:cxn ang="0">
                  <a:pos x="16" y="0"/>
                </a:cxn>
                <a:cxn ang="0">
                  <a:pos x="0" y="15"/>
                </a:cxn>
                <a:cxn ang="0">
                  <a:pos x="2" y="17"/>
                </a:cxn>
                <a:cxn ang="0">
                  <a:pos x="4" y="15"/>
                </a:cxn>
                <a:cxn ang="0">
                  <a:pos x="16" y="4"/>
                </a:cxn>
                <a:cxn ang="0">
                  <a:pos x="18" y="2"/>
                </a:cxn>
                <a:cxn ang="0">
                  <a:pos x="16" y="0"/>
                </a:cxn>
                <a:cxn ang="0">
                  <a:pos x="16" y="0"/>
                </a:cxn>
                <a:cxn ang="0">
                  <a:pos x="16" y="0"/>
                </a:cxn>
              </a:cxnLst>
              <a:rect l="0" t="0" r="r" b="b"/>
              <a:pathLst>
                <a:path w="18" h="17">
                  <a:moveTo>
                    <a:pt x="16" y="0"/>
                  </a:moveTo>
                  <a:cubicBezTo>
                    <a:pt x="7" y="0"/>
                    <a:pt x="0" y="7"/>
                    <a:pt x="0" y="15"/>
                  </a:cubicBezTo>
                  <a:cubicBezTo>
                    <a:pt x="0" y="16"/>
                    <a:pt x="1" y="17"/>
                    <a:pt x="2" y="17"/>
                  </a:cubicBezTo>
                  <a:cubicBezTo>
                    <a:pt x="3" y="17"/>
                    <a:pt x="4" y="16"/>
                    <a:pt x="4" y="15"/>
                  </a:cubicBezTo>
                  <a:cubicBezTo>
                    <a:pt x="4" y="9"/>
                    <a:pt x="9" y="4"/>
                    <a:pt x="16" y="4"/>
                  </a:cubicBezTo>
                  <a:cubicBezTo>
                    <a:pt x="17" y="4"/>
                    <a:pt x="18" y="3"/>
                    <a:pt x="18" y="2"/>
                  </a:cubicBezTo>
                  <a:cubicBezTo>
                    <a:pt x="18" y="1"/>
                    <a:pt x="17" y="0"/>
                    <a:pt x="16" y="0"/>
                  </a:cubicBezTo>
                  <a:close/>
                  <a:moveTo>
                    <a:pt x="16" y="0"/>
                  </a:moveTo>
                  <a:cubicBezTo>
                    <a:pt x="16" y="0"/>
                    <a:pt x="16" y="0"/>
                    <a:pt x="16" y="0"/>
                  </a:cubicBezTo>
                </a:path>
              </a:pathLst>
            </a:custGeom>
            <a:grpFill/>
            <a:ln w="9525">
              <a:noFill/>
              <a:round/>
              <a:headEnd/>
              <a:tailEnd/>
            </a:ln>
          </p:spPr>
          <p:txBody>
            <a:bodyPr vert="horz" wrap="square" lIns="34299" tIns="17150" rIns="34299" bIns="17150" numCol="1" anchor="t" anchorCtr="0" compatLnSpc="1">
              <a:prstTxWarp prst="textNoShape">
                <a:avLst/>
              </a:prstTxWarp>
            </a:bodyPr>
            <a:lstStyle/>
            <a:p>
              <a:endParaRPr lang="en-US" sz="1351" dirty="0">
                <a:latin typeface="Times New Roman" pitchFamily="18" charset="0"/>
                <a:cs typeface="Times New Roman" pitchFamily="18" charset="0"/>
              </a:endParaRPr>
            </a:p>
          </p:txBody>
        </p:sp>
        <p:sp>
          <p:nvSpPr>
            <p:cNvPr id="22" name="Freeform 130"/>
            <p:cNvSpPr>
              <a:spLocks noEditPoints="1"/>
            </p:cNvSpPr>
            <p:nvPr/>
          </p:nvSpPr>
          <p:spPr bwMode="auto">
            <a:xfrm>
              <a:off x="4856163" y="2736851"/>
              <a:ext cx="358775" cy="301625"/>
            </a:xfrm>
            <a:custGeom>
              <a:avLst/>
              <a:gdLst/>
              <a:ahLst/>
              <a:cxnLst>
                <a:cxn ang="0">
                  <a:pos x="114" y="23"/>
                </a:cxn>
                <a:cxn ang="0">
                  <a:pos x="97" y="20"/>
                </a:cxn>
                <a:cxn ang="0">
                  <a:pos x="92" y="7"/>
                </a:cxn>
                <a:cxn ang="0">
                  <a:pos x="81" y="0"/>
                </a:cxn>
                <a:cxn ang="0">
                  <a:pos x="43" y="0"/>
                </a:cxn>
                <a:cxn ang="0">
                  <a:pos x="32" y="7"/>
                </a:cxn>
                <a:cxn ang="0">
                  <a:pos x="27" y="20"/>
                </a:cxn>
                <a:cxn ang="0">
                  <a:pos x="10" y="23"/>
                </a:cxn>
                <a:cxn ang="0">
                  <a:pos x="0" y="34"/>
                </a:cxn>
                <a:cxn ang="0">
                  <a:pos x="0" y="92"/>
                </a:cxn>
                <a:cxn ang="0">
                  <a:pos x="12" y="103"/>
                </a:cxn>
                <a:cxn ang="0">
                  <a:pos x="112" y="103"/>
                </a:cxn>
                <a:cxn ang="0">
                  <a:pos x="123" y="92"/>
                </a:cxn>
                <a:cxn ang="0">
                  <a:pos x="123" y="34"/>
                </a:cxn>
                <a:cxn ang="0">
                  <a:pos x="114" y="23"/>
                </a:cxn>
                <a:cxn ang="0">
                  <a:pos x="115" y="92"/>
                </a:cxn>
                <a:cxn ang="0">
                  <a:pos x="112" y="96"/>
                </a:cxn>
                <a:cxn ang="0">
                  <a:pos x="12" y="96"/>
                </a:cxn>
                <a:cxn ang="0">
                  <a:pos x="8" y="92"/>
                </a:cxn>
                <a:cxn ang="0">
                  <a:pos x="8" y="34"/>
                </a:cxn>
                <a:cxn ang="0">
                  <a:pos x="11" y="30"/>
                </a:cxn>
                <a:cxn ang="0">
                  <a:pos x="32" y="27"/>
                </a:cxn>
                <a:cxn ang="0">
                  <a:pos x="39" y="10"/>
                </a:cxn>
                <a:cxn ang="0">
                  <a:pos x="43" y="7"/>
                </a:cxn>
                <a:cxn ang="0">
                  <a:pos x="81" y="7"/>
                </a:cxn>
                <a:cxn ang="0">
                  <a:pos x="85" y="10"/>
                </a:cxn>
                <a:cxn ang="0">
                  <a:pos x="91" y="27"/>
                </a:cxn>
                <a:cxn ang="0">
                  <a:pos x="112" y="30"/>
                </a:cxn>
                <a:cxn ang="0">
                  <a:pos x="115" y="34"/>
                </a:cxn>
                <a:cxn ang="0">
                  <a:pos x="115" y="92"/>
                </a:cxn>
                <a:cxn ang="0">
                  <a:pos x="115" y="92"/>
                </a:cxn>
                <a:cxn ang="0">
                  <a:pos x="115" y="92"/>
                </a:cxn>
              </a:cxnLst>
              <a:rect l="0" t="0" r="r" b="b"/>
              <a:pathLst>
                <a:path w="123" h="103">
                  <a:moveTo>
                    <a:pt x="114" y="23"/>
                  </a:moveTo>
                  <a:cubicBezTo>
                    <a:pt x="97" y="20"/>
                    <a:pt x="97" y="20"/>
                    <a:pt x="97" y="20"/>
                  </a:cubicBezTo>
                  <a:cubicBezTo>
                    <a:pt x="92" y="7"/>
                    <a:pt x="92" y="7"/>
                    <a:pt x="92" y="7"/>
                  </a:cubicBezTo>
                  <a:cubicBezTo>
                    <a:pt x="90" y="3"/>
                    <a:pt x="86" y="0"/>
                    <a:pt x="81" y="0"/>
                  </a:cubicBezTo>
                  <a:cubicBezTo>
                    <a:pt x="43" y="0"/>
                    <a:pt x="43" y="0"/>
                    <a:pt x="43" y="0"/>
                  </a:cubicBezTo>
                  <a:cubicBezTo>
                    <a:pt x="38" y="0"/>
                    <a:pt x="34" y="3"/>
                    <a:pt x="32" y="7"/>
                  </a:cubicBezTo>
                  <a:cubicBezTo>
                    <a:pt x="27" y="20"/>
                    <a:pt x="27" y="20"/>
                    <a:pt x="27" y="20"/>
                  </a:cubicBezTo>
                  <a:cubicBezTo>
                    <a:pt x="10" y="23"/>
                    <a:pt x="10" y="23"/>
                    <a:pt x="10" y="23"/>
                  </a:cubicBezTo>
                  <a:cubicBezTo>
                    <a:pt x="4" y="24"/>
                    <a:pt x="0" y="29"/>
                    <a:pt x="0" y="34"/>
                  </a:cubicBezTo>
                  <a:cubicBezTo>
                    <a:pt x="0" y="92"/>
                    <a:pt x="0" y="92"/>
                    <a:pt x="0" y="92"/>
                  </a:cubicBezTo>
                  <a:cubicBezTo>
                    <a:pt x="0" y="98"/>
                    <a:pt x="6" y="103"/>
                    <a:pt x="12" y="103"/>
                  </a:cubicBezTo>
                  <a:cubicBezTo>
                    <a:pt x="112" y="103"/>
                    <a:pt x="112" y="103"/>
                    <a:pt x="112" y="103"/>
                  </a:cubicBezTo>
                  <a:cubicBezTo>
                    <a:pt x="118" y="103"/>
                    <a:pt x="123" y="98"/>
                    <a:pt x="123" y="92"/>
                  </a:cubicBezTo>
                  <a:cubicBezTo>
                    <a:pt x="123" y="34"/>
                    <a:pt x="123" y="34"/>
                    <a:pt x="123" y="34"/>
                  </a:cubicBezTo>
                  <a:cubicBezTo>
                    <a:pt x="123" y="29"/>
                    <a:pt x="119" y="24"/>
                    <a:pt x="114" y="23"/>
                  </a:cubicBezTo>
                  <a:close/>
                  <a:moveTo>
                    <a:pt x="115" y="92"/>
                  </a:moveTo>
                  <a:cubicBezTo>
                    <a:pt x="115" y="94"/>
                    <a:pt x="114" y="96"/>
                    <a:pt x="112" y="96"/>
                  </a:cubicBezTo>
                  <a:cubicBezTo>
                    <a:pt x="12" y="96"/>
                    <a:pt x="12" y="96"/>
                    <a:pt x="12" y="96"/>
                  </a:cubicBezTo>
                  <a:cubicBezTo>
                    <a:pt x="10" y="96"/>
                    <a:pt x="8" y="94"/>
                    <a:pt x="8" y="92"/>
                  </a:cubicBezTo>
                  <a:cubicBezTo>
                    <a:pt x="8" y="34"/>
                    <a:pt x="8" y="34"/>
                    <a:pt x="8" y="34"/>
                  </a:cubicBezTo>
                  <a:cubicBezTo>
                    <a:pt x="8" y="32"/>
                    <a:pt x="9" y="31"/>
                    <a:pt x="11" y="30"/>
                  </a:cubicBezTo>
                  <a:cubicBezTo>
                    <a:pt x="32" y="27"/>
                    <a:pt x="32" y="27"/>
                    <a:pt x="32" y="27"/>
                  </a:cubicBezTo>
                  <a:cubicBezTo>
                    <a:pt x="39" y="10"/>
                    <a:pt x="39" y="10"/>
                    <a:pt x="39" y="10"/>
                  </a:cubicBezTo>
                  <a:cubicBezTo>
                    <a:pt x="40" y="8"/>
                    <a:pt x="41" y="7"/>
                    <a:pt x="43" y="7"/>
                  </a:cubicBezTo>
                  <a:cubicBezTo>
                    <a:pt x="81" y="7"/>
                    <a:pt x="81" y="7"/>
                    <a:pt x="81" y="7"/>
                  </a:cubicBezTo>
                  <a:cubicBezTo>
                    <a:pt x="83" y="7"/>
                    <a:pt x="84" y="8"/>
                    <a:pt x="85" y="10"/>
                  </a:cubicBezTo>
                  <a:cubicBezTo>
                    <a:pt x="91" y="27"/>
                    <a:pt x="91" y="27"/>
                    <a:pt x="91" y="27"/>
                  </a:cubicBezTo>
                  <a:cubicBezTo>
                    <a:pt x="112" y="30"/>
                    <a:pt x="112" y="30"/>
                    <a:pt x="112" y="30"/>
                  </a:cubicBezTo>
                  <a:cubicBezTo>
                    <a:pt x="114" y="31"/>
                    <a:pt x="115" y="32"/>
                    <a:pt x="115" y="34"/>
                  </a:cubicBezTo>
                  <a:lnTo>
                    <a:pt x="115" y="92"/>
                  </a:lnTo>
                  <a:close/>
                  <a:moveTo>
                    <a:pt x="115" y="92"/>
                  </a:moveTo>
                  <a:cubicBezTo>
                    <a:pt x="115" y="92"/>
                    <a:pt x="115" y="92"/>
                    <a:pt x="115" y="92"/>
                  </a:cubicBezTo>
                </a:path>
              </a:pathLst>
            </a:custGeom>
            <a:grpFill/>
            <a:ln w="9525">
              <a:noFill/>
              <a:round/>
              <a:headEnd/>
              <a:tailEnd/>
            </a:ln>
          </p:spPr>
          <p:txBody>
            <a:bodyPr vert="horz" wrap="square" lIns="34299" tIns="17150" rIns="34299" bIns="17150" numCol="1" anchor="t" anchorCtr="0" compatLnSpc="1">
              <a:prstTxWarp prst="textNoShape">
                <a:avLst/>
              </a:prstTxWarp>
            </a:bodyPr>
            <a:lstStyle/>
            <a:p>
              <a:endParaRPr lang="en-US" sz="1351" dirty="0">
                <a:latin typeface="Times New Roman" pitchFamily="18" charset="0"/>
                <a:cs typeface="Times New Roman" pitchFamily="18" charset="0"/>
              </a:endParaRPr>
            </a:p>
          </p:txBody>
        </p:sp>
      </p:grpSp>
      <p:sp>
        <p:nvSpPr>
          <p:cNvPr id="23" name="Freeform 144"/>
          <p:cNvSpPr>
            <a:spLocks noChangeAspect="1" noEditPoints="1"/>
          </p:cNvSpPr>
          <p:nvPr/>
        </p:nvSpPr>
        <p:spPr bwMode="auto">
          <a:xfrm>
            <a:off x="4741604" y="878156"/>
            <a:ext cx="129466" cy="211100"/>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accent2"/>
          </a:solidFill>
          <a:ln w="9525">
            <a:noFill/>
            <a:round/>
            <a:headEnd/>
            <a:tailEnd/>
          </a:ln>
        </p:spPr>
        <p:txBody>
          <a:bodyPr vert="horz" wrap="square" lIns="34299" tIns="17150" rIns="34299" bIns="17150" numCol="1" anchor="t" anchorCtr="0" compatLnSpc="1">
            <a:prstTxWarp prst="textNoShape">
              <a:avLst/>
            </a:prstTxWarp>
          </a:bodyPr>
          <a:lstStyle/>
          <a:p>
            <a:endParaRPr lang="en-US" sz="1351" dirty="0">
              <a:latin typeface="Times New Roman" pitchFamily="18" charset="0"/>
              <a:cs typeface="Times New Roman" pitchFamily="18" charset="0"/>
            </a:endParaRPr>
          </a:p>
        </p:txBody>
      </p:sp>
      <p:sp>
        <p:nvSpPr>
          <p:cNvPr id="24" name="Freeform 153"/>
          <p:cNvSpPr>
            <a:spLocks noChangeAspect="1" noEditPoints="1"/>
          </p:cNvSpPr>
          <p:nvPr/>
        </p:nvSpPr>
        <p:spPr bwMode="auto">
          <a:xfrm>
            <a:off x="7607374" y="905935"/>
            <a:ext cx="124947" cy="211099"/>
          </a:xfrm>
          <a:custGeom>
            <a:avLst/>
            <a:gdLst/>
            <a:ahLst/>
            <a:cxnLst>
              <a:cxn ang="0">
                <a:pos x="0" y="59"/>
              </a:cxn>
              <a:cxn ang="0">
                <a:pos x="118" y="59"/>
              </a:cxn>
              <a:cxn ang="0">
                <a:pos x="111" y="57"/>
              </a:cxn>
              <a:cxn ang="0">
                <a:pos x="83" y="33"/>
              </a:cxn>
              <a:cxn ang="0">
                <a:pos x="111" y="57"/>
              </a:cxn>
              <a:cxn ang="0">
                <a:pos x="41" y="91"/>
              </a:cxn>
              <a:cxn ang="0">
                <a:pos x="57" y="111"/>
              </a:cxn>
              <a:cxn ang="0">
                <a:pos x="61" y="8"/>
              </a:cxn>
              <a:cxn ang="0">
                <a:pos x="61" y="34"/>
              </a:cxn>
              <a:cxn ang="0">
                <a:pos x="61" y="8"/>
              </a:cxn>
              <a:cxn ang="0">
                <a:pos x="95" y="22"/>
              </a:cxn>
              <a:cxn ang="0">
                <a:pos x="67" y="8"/>
              </a:cxn>
              <a:cxn ang="0">
                <a:pos x="57" y="34"/>
              </a:cxn>
              <a:cxn ang="0">
                <a:pos x="57" y="8"/>
              </a:cxn>
              <a:cxn ang="0">
                <a:pos x="36" y="30"/>
              </a:cxn>
              <a:cxn ang="0">
                <a:pos x="50" y="8"/>
              </a:cxn>
              <a:cxn ang="0">
                <a:pos x="38" y="35"/>
              </a:cxn>
              <a:cxn ang="0">
                <a:pos x="57" y="57"/>
              </a:cxn>
              <a:cxn ang="0">
                <a:pos x="38" y="35"/>
              </a:cxn>
              <a:cxn ang="0">
                <a:pos x="57" y="84"/>
              </a:cxn>
              <a:cxn ang="0">
                <a:pos x="34" y="61"/>
              </a:cxn>
              <a:cxn ang="0">
                <a:pos x="50" y="110"/>
              </a:cxn>
              <a:cxn ang="0">
                <a:pos x="38" y="92"/>
              </a:cxn>
              <a:cxn ang="0">
                <a:pos x="61" y="111"/>
              </a:cxn>
              <a:cxn ang="0">
                <a:pos x="77" y="91"/>
              </a:cxn>
              <a:cxn ang="0">
                <a:pos x="61" y="111"/>
              </a:cxn>
              <a:cxn ang="0">
                <a:pos x="93" y="99"/>
              </a:cxn>
              <a:cxn ang="0">
                <a:pos x="80" y="92"/>
              </a:cxn>
              <a:cxn ang="0">
                <a:pos x="61" y="84"/>
              </a:cxn>
              <a:cxn ang="0">
                <a:pos x="84" y="61"/>
              </a:cxn>
              <a:cxn ang="0">
                <a:pos x="61" y="57"/>
              </a:cxn>
              <a:cxn ang="0">
                <a:pos x="80" y="35"/>
              </a:cxn>
              <a:cxn ang="0">
                <a:pos x="61" y="57"/>
              </a:cxn>
              <a:cxn ang="0">
                <a:pos x="35" y="33"/>
              </a:cxn>
              <a:cxn ang="0">
                <a:pos x="7" y="57"/>
              </a:cxn>
              <a:cxn ang="0">
                <a:pos x="7" y="61"/>
              </a:cxn>
              <a:cxn ang="0">
                <a:pos x="36" y="89"/>
              </a:cxn>
              <a:cxn ang="0">
                <a:pos x="7" y="61"/>
              </a:cxn>
              <a:cxn ang="0">
                <a:pos x="82" y="89"/>
              </a:cxn>
              <a:cxn ang="0">
                <a:pos x="111" y="61"/>
              </a:cxn>
              <a:cxn ang="0">
                <a:pos x="95" y="96"/>
              </a:cxn>
            </a:cxnLst>
            <a:rect l="0" t="0" r="r" b="b"/>
            <a:pathLst>
              <a:path w="118" h="119">
                <a:moveTo>
                  <a:pt x="59" y="0"/>
                </a:moveTo>
                <a:cubicBezTo>
                  <a:pt x="26" y="0"/>
                  <a:pt x="0" y="27"/>
                  <a:pt x="0" y="59"/>
                </a:cubicBezTo>
                <a:cubicBezTo>
                  <a:pt x="0" y="92"/>
                  <a:pt x="26" y="119"/>
                  <a:pt x="59" y="119"/>
                </a:cubicBezTo>
                <a:cubicBezTo>
                  <a:pt x="92" y="119"/>
                  <a:pt x="118" y="92"/>
                  <a:pt x="118" y="59"/>
                </a:cubicBezTo>
                <a:cubicBezTo>
                  <a:pt x="118" y="27"/>
                  <a:pt x="92" y="0"/>
                  <a:pt x="59" y="0"/>
                </a:cubicBezTo>
                <a:close/>
                <a:moveTo>
                  <a:pt x="111" y="57"/>
                </a:moveTo>
                <a:cubicBezTo>
                  <a:pt x="88" y="57"/>
                  <a:pt x="88" y="57"/>
                  <a:pt x="88" y="57"/>
                </a:cubicBezTo>
                <a:cubicBezTo>
                  <a:pt x="87" y="49"/>
                  <a:pt x="86" y="41"/>
                  <a:pt x="83" y="33"/>
                </a:cubicBezTo>
                <a:cubicBezTo>
                  <a:pt x="88" y="31"/>
                  <a:pt x="93" y="28"/>
                  <a:pt x="98" y="25"/>
                </a:cubicBezTo>
                <a:cubicBezTo>
                  <a:pt x="105" y="34"/>
                  <a:pt x="110" y="45"/>
                  <a:pt x="111" y="57"/>
                </a:cubicBezTo>
                <a:close/>
                <a:moveTo>
                  <a:pt x="57" y="111"/>
                </a:moveTo>
                <a:cubicBezTo>
                  <a:pt x="50" y="106"/>
                  <a:pt x="45" y="99"/>
                  <a:pt x="41" y="91"/>
                </a:cubicBezTo>
                <a:cubicBezTo>
                  <a:pt x="46" y="89"/>
                  <a:pt x="52" y="88"/>
                  <a:pt x="57" y="88"/>
                </a:cubicBezTo>
                <a:cubicBezTo>
                  <a:pt x="57" y="111"/>
                  <a:pt x="57" y="111"/>
                  <a:pt x="57" y="111"/>
                </a:cubicBezTo>
                <a:cubicBezTo>
                  <a:pt x="57" y="111"/>
                  <a:pt x="57" y="111"/>
                  <a:pt x="57" y="111"/>
                </a:cubicBezTo>
                <a:close/>
                <a:moveTo>
                  <a:pt x="61" y="8"/>
                </a:moveTo>
                <a:cubicBezTo>
                  <a:pt x="68" y="14"/>
                  <a:pt x="74" y="22"/>
                  <a:pt x="78" y="31"/>
                </a:cubicBezTo>
                <a:cubicBezTo>
                  <a:pt x="73" y="33"/>
                  <a:pt x="67" y="34"/>
                  <a:pt x="61" y="34"/>
                </a:cubicBezTo>
                <a:cubicBezTo>
                  <a:pt x="61" y="8"/>
                  <a:pt x="61" y="8"/>
                  <a:pt x="61" y="8"/>
                </a:cubicBezTo>
                <a:cubicBezTo>
                  <a:pt x="61" y="8"/>
                  <a:pt x="61" y="8"/>
                  <a:pt x="61" y="8"/>
                </a:cubicBezTo>
                <a:close/>
                <a:moveTo>
                  <a:pt x="67" y="8"/>
                </a:moveTo>
                <a:cubicBezTo>
                  <a:pt x="78" y="10"/>
                  <a:pt x="88" y="15"/>
                  <a:pt x="95" y="22"/>
                </a:cubicBezTo>
                <a:cubicBezTo>
                  <a:pt x="91" y="25"/>
                  <a:pt x="87" y="28"/>
                  <a:pt x="82" y="30"/>
                </a:cubicBezTo>
                <a:cubicBezTo>
                  <a:pt x="78" y="22"/>
                  <a:pt x="73" y="14"/>
                  <a:pt x="67" y="8"/>
                </a:cubicBezTo>
                <a:close/>
                <a:moveTo>
                  <a:pt x="57" y="8"/>
                </a:moveTo>
                <a:cubicBezTo>
                  <a:pt x="57" y="34"/>
                  <a:pt x="57" y="34"/>
                  <a:pt x="57" y="34"/>
                </a:cubicBezTo>
                <a:cubicBezTo>
                  <a:pt x="51" y="34"/>
                  <a:pt x="45" y="33"/>
                  <a:pt x="40" y="31"/>
                </a:cubicBezTo>
                <a:cubicBezTo>
                  <a:pt x="44" y="22"/>
                  <a:pt x="50" y="14"/>
                  <a:pt x="57" y="8"/>
                </a:cubicBezTo>
                <a:cubicBezTo>
                  <a:pt x="57" y="8"/>
                  <a:pt x="57" y="8"/>
                  <a:pt x="57" y="8"/>
                </a:cubicBezTo>
                <a:close/>
                <a:moveTo>
                  <a:pt x="36" y="30"/>
                </a:moveTo>
                <a:cubicBezTo>
                  <a:pt x="31" y="28"/>
                  <a:pt x="27" y="25"/>
                  <a:pt x="23" y="22"/>
                </a:cubicBezTo>
                <a:cubicBezTo>
                  <a:pt x="30" y="15"/>
                  <a:pt x="40" y="10"/>
                  <a:pt x="50" y="8"/>
                </a:cubicBezTo>
                <a:cubicBezTo>
                  <a:pt x="45" y="14"/>
                  <a:pt x="40" y="22"/>
                  <a:pt x="36" y="30"/>
                </a:cubicBezTo>
                <a:close/>
                <a:moveTo>
                  <a:pt x="38" y="35"/>
                </a:moveTo>
                <a:cubicBezTo>
                  <a:pt x="44" y="37"/>
                  <a:pt x="50" y="38"/>
                  <a:pt x="57" y="38"/>
                </a:cubicBezTo>
                <a:cubicBezTo>
                  <a:pt x="57" y="57"/>
                  <a:pt x="57" y="57"/>
                  <a:pt x="57" y="57"/>
                </a:cubicBezTo>
                <a:cubicBezTo>
                  <a:pt x="34" y="57"/>
                  <a:pt x="34" y="57"/>
                  <a:pt x="34" y="57"/>
                </a:cubicBezTo>
                <a:cubicBezTo>
                  <a:pt x="34" y="49"/>
                  <a:pt x="36" y="42"/>
                  <a:pt x="38" y="35"/>
                </a:cubicBezTo>
                <a:close/>
                <a:moveTo>
                  <a:pt x="57" y="61"/>
                </a:moveTo>
                <a:cubicBezTo>
                  <a:pt x="57" y="84"/>
                  <a:pt x="57" y="84"/>
                  <a:pt x="57" y="84"/>
                </a:cubicBezTo>
                <a:cubicBezTo>
                  <a:pt x="51" y="85"/>
                  <a:pt x="45" y="86"/>
                  <a:pt x="40" y="87"/>
                </a:cubicBezTo>
                <a:cubicBezTo>
                  <a:pt x="36" y="79"/>
                  <a:pt x="34" y="71"/>
                  <a:pt x="34" y="61"/>
                </a:cubicBezTo>
                <a:lnTo>
                  <a:pt x="57" y="61"/>
                </a:lnTo>
                <a:close/>
                <a:moveTo>
                  <a:pt x="50" y="110"/>
                </a:moveTo>
                <a:cubicBezTo>
                  <a:pt x="41" y="109"/>
                  <a:pt x="32" y="105"/>
                  <a:pt x="25" y="99"/>
                </a:cubicBezTo>
                <a:cubicBezTo>
                  <a:pt x="29" y="96"/>
                  <a:pt x="33" y="94"/>
                  <a:pt x="38" y="92"/>
                </a:cubicBezTo>
                <a:cubicBezTo>
                  <a:pt x="41" y="99"/>
                  <a:pt x="45" y="105"/>
                  <a:pt x="50" y="110"/>
                </a:cubicBezTo>
                <a:close/>
                <a:moveTo>
                  <a:pt x="61" y="111"/>
                </a:moveTo>
                <a:cubicBezTo>
                  <a:pt x="61" y="88"/>
                  <a:pt x="61" y="88"/>
                  <a:pt x="61" y="88"/>
                </a:cubicBezTo>
                <a:cubicBezTo>
                  <a:pt x="66" y="88"/>
                  <a:pt x="72" y="89"/>
                  <a:pt x="77" y="91"/>
                </a:cubicBezTo>
                <a:cubicBezTo>
                  <a:pt x="73" y="99"/>
                  <a:pt x="67" y="106"/>
                  <a:pt x="61" y="111"/>
                </a:cubicBezTo>
                <a:cubicBezTo>
                  <a:pt x="61" y="111"/>
                  <a:pt x="61" y="111"/>
                  <a:pt x="61" y="111"/>
                </a:cubicBezTo>
                <a:close/>
                <a:moveTo>
                  <a:pt x="80" y="92"/>
                </a:moveTo>
                <a:cubicBezTo>
                  <a:pt x="85" y="94"/>
                  <a:pt x="89" y="96"/>
                  <a:pt x="93" y="99"/>
                </a:cubicBezTo>
                <a:cubicBezTo>
                  <a:pt x="86" y="105"/>
                  <a:pt x="77" y="109"/>
                  <a:pt x="67" y="110"/>
                </a:cubicBezTo>
                <a:cubicBezTo>
                  <a:pt x="73" y="105"/>
                  <a:pt x="77" y="99"/>
                  <a:pt x="80" y="92"/>
                </a:cubicBezTo>
                <a:close/>
                <a:moveTo>
                  <a:pt x="78" y="87"/>
                </a:moveTo>
                <a:cubicBezTo>
                  <a:pt x="73" y="86"/>
                  <a:pt x="67" y="85"/>
                  <a:pt x="61" y="84"/>
                </a:cubicBezTo>
                <a:cubicBezTo>
                  <a:pt x="61" y="61"/>
                  <a:pt x="61" y="61"/>
                  <a:pt x="61" y="61"/>
                </a:cubicBezTo>
                <a:cubicBezTo>
                  <a:pt x="84" y="61"/>
                  <a:pt x="84" y="61"/>
                  <a:pt x="84" y="61"/>
                </a:cubicBezTo>
                <a:cubicBezTo>
                  <a:pt x="84" y="71"/>
                  <a:pt x="82" y="79"/>
                  <a:pt x="78" y="87"/>
                </a:cubicBezTo>
                <a:close/>
                <a:moveTo>
                  <a:pt x="61" y="57"/>
                </a:moveTo>
                <a:cubicBezTo>
                  <a:pt x="61" y="38"/>
                  <a:pt x="61" y="38"/>
                  <a:pt x="61" y="38"/>
                </a:cubicBezTo>
                <a:cubicBezTo>
                  <a:pt x="67" y="38"/>
                  <a:pt x="74" y="37"/>
                  <a:pt x="80" y="35"/>
                </a:cubicBezTo>
                <a:cubicBezTo>
                  <a:pt x="82" y="42"/>
                  <a:pt x="84" y="49"/>
                  <a:pt x="84" y="57"/>
                </a:cubicBezTo>
                <a:lnTo>
                  <a:pt x="61" y="57"/>
                </a:lnTo>
                <a:close/>
                <a:moveTo>
                  <a:pt x="20" y="25"/>
                </a:moveTo>
                <a:cubicBezTo>
                  <a:pt x="25" y="28"/>
                  <a:pt x="30" y="31"/>
                  <a:pt x="35" y="33"/>
                </a:cubicBezTo>
                <a:cubicBezTo>
                  <a:pt x="32" y="41"/>
                  <a:pt x="30" y="49"/>
                  <a:pt x="30" y="57"/>
                </a:cubicBezTo>
                <a:cubicBezTo>
                  <a:pt x="7" y="57"/>
                  <a:pt x="7" y="57"/>
                  <a:pt x="7" y="57"/>
                </a:cubicBezTo>
                <a:cubicBezTo>
                  <a:pt x="8" y="45"/>
                  <a:pt x="13" y="34"/>
                  <a:pt x="20" y="25"/>
                </a:cubicBezTo>
                <a:close/>
                <a:moveTo>
                  <a:pt x="7" y="61"/>
                </a:moveTo>
                <a:cubicBezTo>
                  <a:pt x="30" y="61"/>
                  <a:pt x="30" y="61"/>
                  <a:pt x="30" y="61"/>
                </a:cubicBezTo>
                <a:cubicBezTo>
                  <a:pt x="31" y="71"/>
                  <a:pt x="33" y="80"/>
                  <a:pt x="36" y="89"/>
                </a:cubicBezTo>
                <a:cubicBezTo>
                  <a:pt x="31" y="91"/>
                  <a:pt x="27" y="93"/>
                  <a:pt x="22" y="96"/>
                </a:cubicBezTo>
                <a:cubicBezTo>
                  <a:pt x="13" y="87"/>
                  <a:pt x="8" y="75"/>
                  <a:pt x="7" y="61"/>
                </a:cubicBezTo>
                <a:close/>
                <a:moveTo>
                  <a:pt x="95" y="96"/>
                </a:moveTo>
                <a:cubicBezTo>
                  <a:pt x="91" y="93"/>
                  <a:pt x="87" y="91"/>
                  <a:pt x="82" y="89"/>
                </a:cubicBezTo>
                <a:cubicBezTo>
                  <a:pt x="85" y="80"/>
                  <a:pt x="87" y="71"/>
                  <a:pt x="88" y="61"/>
                </a:cubicBezTo>
                <a:cubicBezTo>
                  <a:pt x="111" y="61"/>
                  <a:pt x="111" y="61"/>
                  <a:pt x="111" y="61"/>
                </a:cubicBezTo>
                <a:cubicBezTo>
                  <a:pt x="110" y="75"/>
                  <a:pt x="104" y="87"/>
                  <a:pt x="95" y="96"/>
                </a:cubicBezTo>
                <a:close/>
                <a:moveTo>
                  <a:pt x="95" y="96"/>
                </a:moveTo>
                <a:cubicBezTo>
                  <a:pt x="95" y="96"/>
                  <a:pt x="95" y="96"/>
                  <a:pt x="95" y="96"/>
                </a:cubicBezTo>
              </a:path>
            </a:pathLst>
          </a:custGeom>
          <a:solidFill>
            <a:schemeClr val="accent4"/>
          </a:solidFill>
          <a:ln w="9525">
            <a:noFill/>
            <a:round/>
            <a:headEnd/>
            <a:tailEnd/>
          </a:ln>
        </p:spPr>
        <p:txBody>
          <a:bodyPr vert="horz" wrap="square" lIns="34299" tIns="17150" rIns="34299" bIns="17150" numCol="1" anchor="t" anchorCtr="0" compatLnSpc="1">
            <a:prstTxWarp prst="textNoShape">
              <a:avLst/>
            </a:prstTxWarp>
          </a:bodyPr>
          <a:lstStyle/>
          <a:p>
            <a:endParaRPr lang="en-US" sz="1351" dirty="0">
              <a:latin typeface="Times New Roman" pitchFamily="18" charset="0"/>
              <a:cs typeface="Times New Roman" pitchFamily="18" charset="0"/>
            </a:endParaRPr>
          </a:p>
        </p:txBody>
      </p:sp>
      <p:sp>
        <p:nvSpPr>
          <p:cNvPr id="25" name="Chevron 3">
            <a:extLst>
              <a:ext uri="{FF2B5EF4-FFF2-40B4-BE49-F238E27FC236}">
                <a16:creationId xmlns="" xmlns:a16="http://schemas.microsoft.com/office/drawing/2014/main" id="{68A095F3-F964-4FC8-B505-23F86AFBFBEB}"/>
              </a:ext>
            </a:extLst>
          </p:cNvPr>
          <p:cNvSpPr/>
          <p:nvPr/>
        </p:nvSpPr>
        <p:spPr>
          <a:xfrm>
            <a:off x="973283" y="1149901"/>
            <a:ext cx="1339614" cy="406892"/>
          </a:xfrm>
          <a:prstGeom prst="chevron">
            <a:avLst>
              <a:gd name="adj" fmla="val 31257"/>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8" tIns="45724" rIns="91448" bIns="113187" rtlCol="0" anchor="ctr"/>
          <a:lstStyle/>
          <a:p>
            <a:pPr algn="ctr"/>
            <a:r>
              <a:rPr lang="en-US" altLang="zh-CN" sz="1400">
                <a:latin typeface="Times New Roman" pitchFamily="18" charset="0"/>
                <a:cs typeface="Times New Roman" pitchFamily="18" charset="0"/>
              </a:rPr>
              <a:t>VI 1</a:t>
            </a:r>
            <a:endParaRPr lang="en-US" sz="1400" dirty="0">
              <a:latin typeface="Times New Roman" pitchFamily="18" charset="0"/>
              <a:cs typeface="Times New Roman" pitchFamily="18" charset="0"/>
            </a:endParaRPr>
          </a:p>
        </p:txBody>
      </p:sp>
      <p:sp>
        <p:nvSpPr>
          <p:cNvPr id="26" name="Chevron 3">
            <a:extLst>
              <a:ext uri="{FF2B5EF4-FFF2-40B4-BE49-F238E27FC236}">
                <a16:creationId xmlns="" xmlns:a16="http://schemas.microsoft.com/office/drawing/2014/main" id="{52161797-DBC7-46EC-BA88-54473BB89E91}"/>
              </a:ext>
            </a:extLst>
          </p:cNvPr>
          <p:cNvSpPr/>
          <p:nvPr/>
        </p:nvSpPr>
        <p:spPr>
          <a:xfrm>
            <a:off x="10156192" y="1149900"/>
            <a:ext cx="1339614" cy="406892"/>
          </a:xfrm>
          <a:prstGeom prst="chevron">
            <a:avLst>
              <a:gd name="adj" fmla="val 31257"/>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8" tIns="45724" rIns="91448" bIns="113187" rtlCol="0" anchor="ctr"/>
          <a:lstStyle/>
          <a:p>
            <a:pPr algn="ctr"/>
            <a:r>
              <a:rPr lang="en-US" sz="1400">
                <a:latin typeface="Times New Roman" pitchFamily="18" charset="0"/>
                <a:cs typeface="Times New Roman" pitchFamily="18" charset="0"/>
              </a:rPr>
              <a:t>OBA</a:t>
            </a:r>
            <a:endParaRPr lang="en-US" sz="1400" dirty="0">
              <a:latin typeface="Times New Roman" pitchFamily="18" charset="0"/>
              <a:cs typeface="Times New Roman" pitchFamily="18" charset="0"/>
            </a:endParaRPr>
          </a:p>
        </p:txBody>
      </p:sp>
      <p:sp>
        <p:nvSpPr>
          <p:cNvPr id="27" name="Freeform 5">
            <a:extLst>
              <a:ext uri="{FF2B5EF4-FFF2-40B4-BE49-F238E27FC236}">
                <a16:creationId xmlns="" xmlns:a16="http://schemas.microsoft.com/office/drawing/2014/main" id="{D4AE2418-ADD2-4692-B987-8F9368DC09A0}"/>
              </a:ext>
            </a:extLst>
          </p:cNvPr>
          <p:cNvSpPr>
            <a:spLocks noEditPoints="1"/>
          </p:cNvSpPr>
          <p:nvPr/>
        </p:nvSpPr>
        <p:spPr bwMode="auto">
          <a:xfrm>
            <a:off x="1558702" y="924139"/>
            <a:ext cx="150482" cy="128597"/>
          </a:xfrm>
          <a:custGeom>
            <a:avLst/>
            <a:gdLst>
              <a:gd name="T0" fmla="*/ 293 w 316"/>
              <a:gd name="T1" fmla="*/ 101 h 203"/>
              <a:gd name="T2" fmla="*/ 226 w 316"/>
              <a:gd name="T3" fmla="*/ 39 h 203"/>
              <a:gd name="T4" fmla="*/ 237 w 316"/>
              <a:gd name="T5" fmla="*/ 79 h 203"/>
              <a:gd name="T6" fmla="*/ 214 w 316"/>
              <a:gd name="T7" fmla="*/ 135 h 203"/>
              <a:gd name="T8" fmla="*/ 158 w 316"/>
              <a:gd name="T9" fmla="*/ 158 h 203"/>
              <a:gd name="T10" fmla="*/ 102 w 316"/>
              <a:gd name="T11" fmla="*/ 135 h 203"/>
              <a:gd name="T12" fmla="*/ 79 w 316"/>
              <a:gd name="T13" fmla="*/ 79 h 203"/>
              <a:gd name="T14" fmla="*/ 90 w 316"/>
              <a:gd name="T15" fmla="*/ 39 h 203"/>
              <a:gd name="T16" fmla="*/ 23 w 316"/>
              <a:gd name="T17" fmla="*/ 101 h 203"/>
              <a:gd name="T18" fmla="*/ 81 w 316"/>
              <a:gd name="T19" fmla="*/ 159 h 203"/>
              <a:gd name="T20" fmla="*/ 158 w 316"/>
              <a:gd name="T21" fmla="*/ 180 h 203"/>
              <a:gd name="T22" fmla="*/ 234 w 316"/>
              <a:gd name="T23" fmla="*/ 159 h 203"/>
              <a:gd name="T24" fmla="*/ 293 w 316"/>
              <a:gd name="T25" fmla="*/ 101 h 203"/>
              <a:gd name="T26" fmla="*/ 166 w 316"/>
              <a:gd name="T27" fmla="*/ 34 h 203"/>
              <a:gd name="T28" fmla="*/ 164 w 316"/>
              <a:gd name="T29" fmla="*/ 28 h 203"/>
              <a:gd name="T30" fmla="*/ 158 w 316"/>
              <a:gd name="T31" fmla="*/ 25 h 203"/>
              <a:gd name="T32" fmla="*/ 120 w 316"/>
              <a:gd name="T33" fmla="*/ 41 h 203"/>
              <a:gd name="T34" fmla="*/ 104 w 316"/>
              <a:gd name="T35" fmla="*/ 79 h 203"/>
              <a:gd name="T36" fmla="*/ 107 w 316"/>
              <a:gd name="T37" fmla="*/ 85 h 203"/>
              <a:gd name="T38" fmla="*/ 113 w 316"/>
              <a:gd name="T39" fmla="*/ 87 h 203"/>
              <a:gd name="T40" fmla="*/ 119 w 316"/>
              <a:gd name="T41" fmla="*/ 85 h 203"/>
              <a:gd name="T42" fmla="*/ 121 w 316"/>
              <a:gd name="T43" fmla="*/ 79 h 203"/>
              <a:gd name="T44" fmla="*/ 132 w 316"/>
              <a:gd name="T45" fmla="*/ 53 h 203"/>
              <a:gd name="T46" fmla="*/ 158 w 316"/>
              <a:gd name="T47" fmla="*/ 42 h 203"/>
              <a:gd name="T48" fmla="*/ 164 w 316"/>
              <a:gd name="T49" fmla="*/ 40 h 203"/>
              <a:gd name="T50" fmla="*/ 166 w 316"/>
              <a:gd name="T51" fmla="*/ 34 h 203"/>
              <a:gd name="T52" fmla="*/ 316 w 316"/>
              <a:gd name="T53" fmla="*/ 101 h 203"/>
              <a:gd name="T54" fmla="*/ 312 w 316"/>
              <a:gd name="T55" fmla="*/ 113 h 203"/>
              <a:gd name="T56" fmla="*/ 246 w 316"/>
              <a:gd name="T57" fmla="*/ 178 h 203"/>
              <a:gd name="T58" fmla="*/ 158 w 316"/>
              <a:gd name="T59" fmla="*/ 203 h 203"/>
              <a:gd name="T60" fmla="*/ 70 w 316"/>
              <a:gd name="T61" fmla="*/ 178 h 203"/>
              <a:gd name="T62" fmla="*/ 4 w 316"/>
              <a:gd name="T63" fmla="*/ 113 h 203"/>
              <a:gd name="T64" fmla="*/ 0 w 316"/>
              <a:gd name="T65" fmla="*/ 101 h 203"/>
              <a:gd name="T66" fmla="*/ 4 w 316"/>
              <a:gd name="T67" fmla="*/ 89 h 203"/>
              <a:gd name="T68" fmla="*/ 70 w 316"/>
              <a:gd name="T69" fmla="*/ 24 h 203"/>
              <a:gd name="T70" fmla="*/ 158 w 316"/>
              <a:gd name="T71" fmla="*/ 0 h 203"/>
              <a:gd name="T72" fmla="*/ 246 w 316"/>
              <a:gd name="T73" fmla="*/ 24 h 203"/>
              <a:gd name="T74" fmla="*/ 312 w 316"/>
              <a:gd name="T75" fmla="*/ 89 h 203"/>
              <a:gd name="T76" fmla="*/ 316 w 316"/>
              <a:gd name="T77" fmla="*/ 10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6" h="203">
                <a:moveTo>
                  <a:pt x="293" y="101"/>
                </a:moveTo>
                <a:cubicBezTo>
                  <a:pt x="275" y="74"/>
                  <a:pt x="253" y="53"/>
                  <a:pt x="226" y="39"/>
                </a:cubicBezTo>
                <a:cubicBezTo>
                  <a:pt x="233" y="51"/>
                  <a:pt x="237" y="65"/>
                  <a:pt x="237" y="79"/>
                </a:cubicBezTo>
                <a:cubicBezTo>
                  <a:pt x="237" y="101"/>
                  <a:pt x="229" y="119"/>
                  <a:pt x="214" y="135"/>
                </a:cubicBezTo>
                <a:cubicBezTo>
                  <a:pt x="198" y="150"/>
                  <a:pt x="180" y="158"/>
                  <a:pt x="158" y="158"/>
                </a:cubicBezTo>
                <a:cubicBezTo>
                  <a:pt x="136" y="158"/>
                  <a:pt x="118" y="150"/>
                  <a:pt x="102" y="135"/>
                </a:cubicBezTo>
                <a:cubicBezTo>
                  <a:pt x="87" y="119"/>
                  <a:pt x="79" y="101"/>
                  <a:pt x="79" y="79"/>
                </a:cubicBezTo>
                <a:cubicBezTo>
                  <a:pt x="79" y="65"/>
                  <a:pt x="83" y="51"/>
                  <a:pt x="90" y="39"/>
                </a:cubicBezTo>
                <a:cubicBezTo>
                  <a:pt x="63" y="53"/>
                  <a:pt x="40" y="74"/>
                  <a:pt x="23" y="101"/>
                </a:cubicBezTo>
                <a:cubicBezTo>
                  <a:pt x="38" y="125"/>
                  <a:pt x="58" y="145"/>
                  <a:pt x="81" y="159"/>
                </a:cubicBezTo>
                <a:cubicBezTo>
                  <a:pt x="105" y="173"/>
                  <a:pt x="130" y="180"/>
                  <a:pt x="158" y="180"/>
                </a:cubicBezTo>
                <a:cubicBezTo>
                  <a:pt x="185" y="180"/>
                  <a:pt x="211" y="173"/>
                  <a:pt x="234" y="159"/>
                </a:cubicBezTo>
                <a:cubicBezTo>
                  <a:pt x="258" y="145"/>
                  <a:pt x="277" y="125"/>
                  <a:pt x="293" y="101"/>
                </a:cubicBezTo>
                <a:close/>
                <a:moveTo>
                  <a:pt x="166" y="34"/>
                </a:moveTo>
                <a:cubicBezTo>
                  <a:pt x="166" y="31"/>
                  <a:pt x="165" y="29"/>
                  <a:pt x="164" y="28"/>
                </a:cubicBezTo>
                <a:cubicBezTo>
                  <a:pt x="162" y="26"/>
                  <a:pt x="160" y="25"/>
                  <a:pt x="158" y="25"/>
                </a:cubicBezTo>
                <a:cubicBezTo>
                  <a:pt x="143" y="25"/>
                  <a:pt x="131" y="31"/>
                  <a:pt x="120" y="41"/>
                </a:cubicBezTo>
                <a:cubicBezTo>
                  <a:pt x="110" y="52"/>
                  <a:pt x="104" y="64"/>
                  <a:pt x="104" y="79"/>
                </a:cubicBezTo>
                <a:cubicBezTo>
                  <a:pt x="104" y="81"/>
                  <a:pt x="105" y="83"/>
                  <a:pt x="107" y="85"/>
                </a:cubicBezTo>
                <a:cubicBezTo>
                  <a:pt x="108" y="86"/>
                  <a:pt x="110" y="87"/>
                  <a:pt x="113" y="87"/>
                </a:cubicBezTo>
                <a:cubicBezTo>
                  <a:pt x="115" y="87"/>
                  <a:pt x="117" y="86"/>
                  <a:pt x="119" y="85"/>
                </a:cubicBezTo>
                <a:cubicBezTo>
                  <a:pt x="120" y="83"/>
                  <a:pt x="121" y="81"/>
                  <a:pt x="121" y="79"/>
                </a:cubicBezTo>
                <a:cubicBezTo>
                  <a:pt x="121" y="69"/>
                  <a:pt x="125" y="60"/>
                  <a:pt x="132" y="53"/>
                </a:cubicBezTo>
                <a:cubicBezTo>
                  <a:pt x="139" y="46"/>
                  <a:pt x="148" y="42"/>
                  <a:pt x="158" y="42"/>
                </a:cubicBezTo>
                <a:cubicBezTo>
                  <a:pt x="160" y="42"/>
                  <a:pt x="162" y="41"/>
                  <a:pt x="164" y="40"/>
                </a:cubicBezTo>
                <a:cubicBezTo>
                  <a:pt x="165" y="38"/>
                  <a:pt x="166" y="36"/>
                  <a:pt x="166" y="34"/>
                </a:cubicBezTo>
                <a:close/>
                <a:moveTo>
                  <a:pt x="316" y="101"/>
                </a:moveTo>
                <a:cubicBezTo>
                  <a:pt x="316" y="105"/>
                  <a:pt x="314" y="109"/>
                  <a:pt x="312" y="113"/>
                </a:cubicBezTo>
                <a:cubicBezTo>
                  <a:pt x="296" y="140"/>
                  <a:pt x="274" y="162"/>
                  <a:pt x="246" y="178"/>
                </a:cubicBezTo>
                <a:cubicBezTo>
                  <a:pt x="218" y="195"/>
                  <a:pt x="189" y="203"/>
                  <a:pt x="158" y="203"/>
                </a:cubicBezTo>
                <a:cubicBezTo>
                  <a:pt x="127" y="203"/>
                  <a:pt x="98" y="195"/>
                  <a:pt x="70" y="178"/>
                </a:cubicBezTo>
                <a:cubicBezTo>
                  <a:pt x="42" y="162"/>
                  <a:pt x="20" y="140"/>
                  <a:pt x="4" y="113"/>
                </a:cubicBezTo>
                <a:cubicBezTo>
                  <a:pt x="1" y="109"/>
                  <a:pt x="0" y="105"/>
                  <a:pt x="0" y="101"/>
                </a:cubicBezTo>
                <a:cubicBezTo>
                  <a:pt x="0" y="97"/>
                  <a:pt x="1" y="93"/>
                  <a:pt x="4" y="89"/>
                </a:cubicBezTo>
                <a:cubicBezTo>
                  <a:pt x="20" y="62"/>
                  <a:pt x="42" y="41"/>
                  <a:pt x="70" y="24"/>
                </a:cubicBezTo>
                <a:cubicBezTo>
                  <a:pt x="98" y="8"/>
                  <a:pt x="127" y="0"/>
                  <a:pt x="158" y="0"/>
                </a:cubicBezTo>
                <a:cubicBezTo>
                  <a:pt x="189" y="0"/>
                  <a:pt x="218" y="8"/>
                  <a:pt x="246" y="24"/>
                </a:cubicBezTo>
                <a:cubicBezTo>
                  <a:pt x="274" y="41"/>
                  <a:pt x="296" y="62"/>
                  <a:pt x="312" y="89"/>
                </a:cubicBezTo>
                <a:cubicBezTo>
                  <a:pt x="314" y="93"/>
                  <a:pt x="316" y="97"/>
                  <a:pt x="316" y="10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uk-UA">
              <a:latin typeface="Times New Roman" pitchFamily="18" charset="0"/>
              <a:cs typeface="Times New Roman" pitchFamily="18" charset="0"/>
            </a:endParaRPr>
          </a:p>
        </p:txBody>
      </p:sp>
      <p:grpSp>
        <p:nvGrpSpPr>
          <p:cNvPr id="28" name="Group 27">
            <a:extLst>
              <a:ext uri="{FF2B5EF4-FFF2-40B4-BE49-F238E27FC236}">
                <a16:creationId xmlns="" xmlns:a16="http://schemas.microsoft.com/office/drawing/2014/main" id="{D0B88DD2-CC43-4C42-9D89-B0942E21B99F}"/>
              </a:ext>
            </a:extLst>
          </p:cNvPr>
          <p:cNvGrpSpPr/>
          <p:nvPr/>
        </p:nvGrpSpPr>
        <p:grpSpPr>
          <a:xfrm>
            <a:off x="10932046" y="925212"/>
            <a:ext cx="111987" cy="148064"/>
            <a:chOff x="950913" y="3013075"/>
            <a:chExt cx="254000" cy="292100"/>
          </a:xfrm>
          <a:solidFill>
            <a:schemeClr val="tx2"/>
          </a:solidFill>
        </p:grpSpPr>
        <p:sp>
          <p:nvSpPr>
            <p:cNvPr id="29" name="Freeform 232">
              <a:extLst>
                <a:ext uri="{FF2B5EF4-FFF2-40B4-BE49-F238E27FC236}">
                  <a16:creationId xmlns="" xmlns:a16="http://schemas.microsoft.com/office/drawing/2014/main" id="{2FB204C6-6E2B-482A-A4A9-F5BD45009D01}"/>
                </a:ext>
              </a:extLst>
            </p:cNvPr>
            <p:cNvSpPr>
              <a:spLocks noEditPoints="1"/>
            </p:cNvSpPr>
            <p:nvPr/>
          </p:nvSpPr>
          <p:spPr bwMode="auto">
            <a:xfrm>
              <a:off x="950913" y="3013075"/>
              <a:ext cx="254000" cy="292100"/>
            </a:xfrm>
            <a:custGeom>
              <a:avLst/>
              <a:gdLst/>
              <a:ahLst/>
              <a:cxnLst>
                <a:cxn ang="0">
                  <a:pos x="98" y="42"/>
                </a:cxn>
                <a:cxn ang="0">
                  <a:pos x="86" y="31"/>
                </a:cxn>
                <a:cxn ang="0">
                  <a:pos x="83" y="28"/>
                </a:cxn>
                <a:cxn ang="0">
                  <a:pos x="80" y="25"/>
                </a:cxn>
                <a:cxn ang="0">
                  <a:pos x="80" y="20"/>
                </a:cxn>
                <a:cxn ang="0">
                  <a:pos x="79" y="6"/>
                </a:cxn>
                <a:cxn ang="0">
                  <a:pos x="70" y="0"/>
                </a:cxn>
                <a:cxn ang="0">
                  <a:pos x="27" y="1"/>
                </a:cxn>
                <a:cxn ang="0">
                  <a:pos x="21" y="10"/>
                </a:cxn>
                <a:cxn ang="0">
                  <a:pos x="21" y="22"/>
                </a:cxn>
                <a:cxn ang="0">
                  <a:pos x="15" y="28"/>
                </a:cxn>
                <a:cxn ang="0">
                  <a:pos x="1" y="42"/>
                </a:cxn>
                <a:cxn ang="0">
                  <a:pos x="0" y="46"/>
                </a:cxn>
                <a:cxn ang="0">
                  <a:pos x="0" y="52"/>
                </a:cxn>
                <a:cxn ang="0">
                  <a:pos x="0" y="85"/>
                </a:cxn>
                <a:cxn ang="0">
                  <a:pos x="0" y="107"/>
                </a:cxn>
                <a:cxn ang="0">
                  <a:pos x="0" y="114"/>
                </a:cxn>
                <a:cxn ang="0">
                  <a:pos x="5" y="116"/>
                </a:cxn>
                <a:cxn ang="0">
                  <a:pos x="51" y="116"/>
                </a:cxn>
                <a:cxn ang="0">
                  <a:pos x="56" y="116"/>
                </a:cxn>
                <a:cxn ang="0">
                  <a:pos x="62" y="116"/>
                </a:cxn>
                <a:cxn ang="0">
                  <a:pos x="67" y="116"/>
                </a:cxn>
                <a:cxn ang="0">
                  <a:pos x="95" y="116"/>
                </a:cxn>
                <a:cxn ang="0">
                  <a:pos x="99" y="116"/>
                </a:cxn>
                <a:cxn ang="0">
                  <a:pos x="101" y="57"/>
                </a:cxn>
                <a:cxn ang="0">
                  <a:pos x="101" y="48"/>
                </a:cxn>
                <a:cxn ang="0">
                  <a:pos x="29" y="17"/>
                </a:cxn>
                <a:cxn ang="0">
                  <a:pos x="29" y="10"/>
                </a:cxn>
                <a:cxn ang="0">
                  <a:pos x="70" y="8"/>
                </a:cxn>
                <a:cxn ang="0">
                  <a:pos x="72" y="20"/>
                </a:cxn>
                <a:cxn ang="0">
                  <a:pos x="69" y="22"/>
                </a:cxn>
                <a:cxn ang="0">
                  <a:pos x="33" y="22"/>
                </a:cxn>
                <a:cxn ang="0">
                  <a:pos x="29" y="20"/>
                </a:cxn>
                <a:cxn ang="0">
                  <a:pos x="58" y="56"/>
                </a:cxn>
                <a:cxn ang="0">
                  <a:pos x="58" y="107"/>
                </a:cxn>
                <a:cxn ang="0">
                  <a:pos x="55" y="109"/>
                </a:cxn>
                <a:cxn ang="0">
                  <a:pos x="9" y="109"/>
                </a:cxn>
                <a:cxn ang="0">
                  <a:pos x="7" y="53"/>
                </a:cxn>
                <a:cxn ang="0">
                  <a:pos x="53" y="51"/>
                </a:cxn>
                <a:cxn ang="0">
                  <a:pos x="58" y="53"/>
                </a:cxn>
                <a:cxn ang="0">
                  <a:pos x="64" y="42"/>
                </a:cxn>
                <a:cxn ang="0">
                  <a:pos x="59" y="44"/>
                </a:cxn>
                <a:cxn ang="0">
                  <a:pos x="12" y="44"/>
                </a:cxn>
                <a:cxn ang="0">
                  <a:pos x="23" y="31"/>
                </a:cxn>
                <a:cxn ang="0">
                  <a:pos x="27" y="29"/>
                </a:cxn>
                <a:cxn ang="0">
                  <a:pos x="70" y="29"/>
                </a:cxn>
                <a:cxn ang="0">
                  <a:pos x="76" y="29"/>
                </a:cxn>
                <a:cxn ang="0">
                  <a:pos x="74" y="32"/>
                </a:cxn>
                <a:cxn ang="0">
                  <a:pos x="94" y="107"/>
                </a:cxn>
                <a:cxn ang="0">
                  <a:pos x="67" y="109"/>
                </a:cxn>
                <a:cxn ang="0">
                  <a:pos x="65" y="53"/>
                </a:cxn>
                <a:cxn ang="0">
                  <a:pos x="78" y="38"/>
                </a:cxn>
                <a:cxn ang="0">
                  <a:pos x="82" y="37"/>
                </a:cxn>
                <a:cxn ang="0">
                  <a:pos x="88" y="43"/>
                </a:cxn>
                <a:cxn ang="0">
                  <a:pos x="94" y="51"/>
                </a:cxn>
              </a:cxnLst>
              <a:rect l="0" t="0" r="r" b="b"/>
              <a:pathLst>
                <a:path w="101" h="116">
                  <a:moveTo>
                    <a:pt x="100" y="45"/>
                  </a:moveTo>
                  <a:cubicBezTo>
                    <a:pt x="100" y="44"/>
                    <a:pt x="99" y="43"/>
                    <a:pt x="98" y="42"/>
                  </a:cubicBezTo>
                  <a:cubicBezTo>
                    <a:pt x="88" y="33"/>
                    <a:pt x="88" y="33"/>
                    <a:pt x="88" y="33"/>
                  </a:cubicBezTo>
                  <a:cubicBezTo>
                    <a:pt x="87" y="32"/>
                    <a:pt x="87" y="31"/>
                    <a:pt x="86" y="31"/>
                  </a:cubicBezTo>
                  <a:cubicBezTo>
                    <a:pt x="86" y="31"/>
                    <a:pt x="85" y="30"/>
                    <a:pt x="84" y="29"/>
                  </a:cubicBezTo>
                  <a:cubicBezTo>
                    <a:pt x="83" y="28"/>
                    <a:pt x="83" y="28"/>
                    <a:pt x="83" y="28"/>
                  </a:cubicBezTo>
                  <a:cubicBezTo>
                    <a:pt x="83" y="27"/>
                    <a:pt x="82" y="26"/>
                    <a:pt x="81" y="26"/>
                  </a:cubicBezTo>
                  <a:cubicBezTo>
                    <a:pt x="81" y="26"/>
                    <a:pt x="80" y="25"/>
                    <a:pt x="80" y="25"/>
                  </a:cubicBezTo>
                  <a:cubicBezTo>
                    <a:pt x="80" y="24"/>
                    <a:pt x="80" y="24"/>
                    <a:pt x="80" y="23"/>
                  </a:cubicBezTo>
                  <a:cubicBezTo>
                    <a:pt x="80" y="23"/>
                    <a:pt x="80" y="21"/>
                    <a:pt x="80" y="20"/>
                  </a:cubicBezTo>
                  <a:cubicBezTo>
                    <a:pt x="80" y="10"/>
                    <a:pt x="80" y="10"/>
                    <a:pt x="80" y="10"/>
                  </a:cubicBezTo>
                  <a:cubicBezTo>
                    <a:pt x="80" y="8"/>
                    <a:pt x="79" y="7"/>
                    <a:pt x="79" y="6"/>
                  </a:cubicBezTo>
                  <a:cubicBezTo>
                    <a:pt x="74" y="1"/>
                    <a:pt x="74" y="1"/>
                    <a:pt x="74" y="1"/>
                  </a:cubicBezTo>
                  <a:cubicBezTo>
                    <a:pt x="73" y="1"/>
                    <a:pt x="71" y="0"/>
                    <a:pt x="70" y="0"/>
                  </a:cubicBezTo>
                  <a:cubicBezTo>
                    <a:pt x="31" y="0"/>
                    <a:pt x="31" y="0"/>
                    <a:pt x="31" y="0"/>
                  </a:cubicBezTo>
                  <a:cubicBezTo>
                    <a:pt x="30" y="0"/>
                    <a:pt x="28" y="1"/>
                    <a:pt x="27" y="1"/>
                  </a:cubicBezTo>
                  <a:cubicBezTo>
                    <a:pt x="22" y="6"/>
                    <a:pt x="22" y="6"/>
                    <a:pt x="22" y="6"/>
                  </a:cubicBezTo>
                  <a:cubicBezTo>
                    <a:pt x="22" y="7"/>
                    <a:pt x="21" y="8"/>
                    <a:pt x="21" y="10"/>
                  </a:cubicBezTo>
                  <a:cubicBezTo>
                    <a:pt x="21" y="20"/>
                    <a:pt x="21" y="20"/>
                    <a:pt x="21" y="20"/>
                  </a:cubicBezTo>
                  <a:cubicBezTo>
                    <a:pt x="21" y="21"/>
                    <a:pt x="21" y="22"/>
                    <a:pt x="21" y="22"/>
                  </a:cubicBezTo>
                  <a:cubicBezTo>
                    <a:pt x="21" y="22"/>
                    <a:pt x="20" y="23"/>
                    <a:pt x="20" y="23"/>
                  </a:cubicBezTo>
                  <a:cubicBezTo>
                    <a:pt x="15" y="28"/>
                    <a:pt x="15" y="28"/>
                    <a:pt x="15" y="28"/>
                  </a:cubicBezTo>
                  <a:cubicBezTo>
                    <a:pt x="14" y="29"/>
                    <a:pt x="13" y="30"/>
                    <a:pt x="12" y="31"/>
                  </a:cubicBezTo>
                  <a:cubicBezTo>
                    <a:pt x="1" y="42"/>
                    <a:pt x="1" y="42"/>
                    <a:pt x="1" y="42"/>
                  </a:cubicBezTo>
                  <a:cubicBezTo>
                    <a:pt x="0" y="43"/>
                    <a:pt x="0" y="44"/>
                    <a:pt x="0" y="44"/>
                  </a:cubicBezTo>
                  <a:cubicBezTo>
                    <a:pt x="0" y="44"/>
                    <a:pt x="0" y="45"/>
                    <a:pt x="0" y="46"/>
                  </a:cubicBezTo>
                  <a:cubicBezTo>
                    <a:pt x="0" y="49"/>
                    <a:pt x="0" y="49"/>
                    <a:pt x="0" y="49"/>
                  </a:cubicBezTo>
                  <a:cubicBezTo>
                    <a:pt x="0" y="50"/>
                    <a:pt x="0" y="52"/>
                    <a:pt x="0" y="52"/>
                  </a:cubicBezTo>
                  <a:cubicBezTo>
                    <a:pt x="0" y="53"/>
                    <a:pt x="0" y="55"/>
                    <a:pt x="0" y="56"/>
                  </a:cubicBezTo>
                  <a:cubicBezTo>
                    <a:pt x="0" y="85"/>
                    <a:pt x="0" y="85"/>
                    <a:pt x="0" y="85"/>
                  </a:cubicBezTo>
                  <a:cubicBezTo>
                    <a:pt x="0" y="86"/>
                    <a:pt x="0" y="88"/>
                    <a:pt x="0" y="89"/>
                  </a:cubicBezTo>
                  <a:cubicBezTo>
                    <a:pt x="0" y="107"/>
                    <a:pt x="0" y="107"/>
                    <a:pt x="0" y="107"/>
                  </a:cubicBezTo>
                  <a:cubicBezTo>
                    <a:pt x="0" y="108"/>
                    <a:pt x="0" y="110"/>
                    <a:pt x="0" y="111"/>
                  </a:cubicBezTo>
                  <a:cubicBezTo>
                    <a:pt x="0" y="114"/>
                    <a:pt x="0" y="114"/>
                    <a:pt x="0" y="114"/>
                  </a:cubicBezTo>
                  <a:cubicBezTo>
                    <a:pt x="0" y="116"/>
                    <a:pt x="1" y="116"/>
                    <a:pt x="2" y="116"/>
                  </a:cubicBezTo>
                  <a:cubicBezTo>
                    <a:pt x="5" y="116"/>
                    <a:pt x="5" y="116"/>
                    <a:pt x="5" y="116"/>
                  </a:cubicBezTo>
                  <a:cubicBezTo>
                    <a:pt x="6" y="116"/>
                    <a:pt x="8" y="116"/>
                    <a:pt x="9" y="116"/>
                  </a:cubicBezTo>
                  <a:cubicBezTo>
                    <a:pt x="51" y="116"/>
                    <a:pt x="51" y="116"/>
                    <a:pt x="51" y="116"/>
                  </a:cubicBezTo>
                  <a:cubicBezTo>
                    <a:pt x="52" y="116"/>
                    <a:pt x="54" y="116"/>
                    <a:pt x="55" y="116"/>
                  </a:cubicBezTo>
                  <a:cubicBezTo>
                    <a:pt x="56" y="116"/>
                    <a:pt x="56" y="116"/>
                    <a:pt x="56" y="116"/>
                  </a:cubicBezTo>
                  <a:cubicBezTo>
                    <a:pt x="57" y="116"/>
                    <a:pt x="58" y="116"/>
                    <a:pt x="59" y="116"/>
                  </a:cubicBezTo>
                  <a:cubicBezTo>
                    <a:pt x="60" y="116"/>
                    <a:pt x="61" y="116"/>
                    <a:pt x="62" y="116"/>
                  </a:cubicBezTo>
                  <a:cubicBezTo>
                    <a:pt x="63" y="116"/>
                    <a:pt x="63" y="116"/>
                    <a:pt x="63" y="116"/>
                  </a:cubicBezTo>
                  <a:cubicBezTo>
                    <a:pt x="64" y="116"/>
                    <a:pt x="66" y="116"/>
                    <a:pt x="67" y="116"/>
                  </a:cubicBezTo>
                  <a:cubicBezTo>
                    <a:pt x="92" y="116"/>
                    <a:pt x="92" y="116"/>
                    <a:pt x="92" y="116"/>
                  </a:cubicBezTo>
                  <a:cubicBezTo>
                    <a:pt x="93" y="116"/>
                    <a:pt x="95" y="116"/>
                    <a:pt x="95" y="116"/>
                  </a:cubicBezTo>
                  <a:cubicBezTo>
                    <a:pt x="96" y="116"/>
                    <a:pt x="97" y="116"/>
                    <a:pt x="99" y="116"/>
                  </a:cubicBezTo>
                  <a:cubicBezTo>
                    <a:pt x="99" y="116"/>
                    <a:pt x="99" y="116"/>
                    <a:pt x="99" y="116"/>
                  </a:cubicBezTo>
                  <a:cubicBezTo>
                    <a:pt x="100" y="116"/>
                    <a:pt x="101" y="116"/>
                    <a:pt x="101" y="114"/>
                  </a:cubicBezTo>
                  <a:cubicBezTo>
                    <a:pt x="101" y="57"/>
                    <a:pt x="101" y="57"/>
                    <a:pt x="101" y="57"/>
                  </a:cubicBezTo>
                  <a:cubicBezTo>
                    <a:pt x="101" y="56"/>
                    <a:pt x="101" y="55"/>
                    <a:pt x="101" y="53"/>
                  </a:cubicBezTo>
                  <a:cubicBezTo>
                    <a:pt x="101" y="48"/>
                    <a:pt x="101" y="48"/>
                    <a:pt x="101" y="48"/>
                  </a:cubicBezTo>
                  <a:cubicBezTo>
                    <a:pt x="101" y="47"/>
                    <a:pt x="101" y="45"/>
                    <a:pt x="100" y="45"/>
                  </a:cubicBezTo>
                  <a:close/>
                  <a:moveTo>
                    <a:pt x="29" y="17"/>
                  </a:moveTo>
                  <a:cubicBezTo>
                    <a:pt x="29" y="16"/>
                    <a:pt x="29" y="14"/>
                    <a:pt x="29" y="13"/>
                  </a:cubicBezTo>
                  <a:cubicBezTo>
                    <a:pt x="29" y="10"/>
                    <a:pt x="29" y="10"/>
                    <a:pt x="29" y="10"/>
                  </a:cubicBezTo>
                  <a:cubicBezTo>
                    <a:pt x="29" y="8"/>
                    <a:pt x="30" y="8"/>
                    <a:pt x="31" y="8"/>
                  </a:cubicBezTo>
                  <a:cubicBezTo>
                    <a:pt x="70" y="8"/>
                    <a:pt x="70" y="8"/>
                    <a:pt x="70" y="8"/>
                  </a:cubicBezTo>
                  <a:cubicBezTo>
                    <a:pt x="71" y="8"/>
                    <a:pt x="72" y="8"/>
                    <a:pt x="72" y="10"/>
                  </a:cubicBezTo>
                  <a:cubicBezTo>
                    <a:pt x="72" y="20"/>
                    <a:pt x="72" y="20"/>
                    <a:pt x="72" y="20"/>
                  </a:cubicBezTo>
                  <a:cubicBezTo>
                    <a:pt x="72" y="21"/>
                    <a:pt x="71" y="22"/>
                    <a:pt x="70" y="22"/>
                  </a:cubicBezTo>
                  <a:cubicBezTo>
                    <a:pt x="69" y="22"/>
                    <a:pt x="69" y="22"/>
                    <a:pt x="69" y="22"/>
                  </a:cubicBezTo>
                  <a:cubicBezTo>
                    <a:pt x="68" y="22"/>
                    <a:pt x="66" y="22"/>
                    <a:pt x="65" y="22"/>
                  </a:cubicBezTo>
                  <a:cubicBezTo>
                    <a:pt x="33" y="22"/>
                    <a:pt x="33" y="22"/>
                    <a:pt x="33" y="22"/>
                  </a:cubicBezTo>
                  <a:cubicBezTo>
                    <a:pt x="32" y="22"/>
                    <a:pt x="31" y="22"/>
                    <a:pt x="30" y="22"/>
                  </a:cubicBezTo>
                  <a:cubicBezTo>
                    <a:pt x="29" y="22"/>
                    <a:pt x="29" y="21"/>
                    <a:pt x="29" y="20"/>
                  </a:cubicBezTo>
                  <a:lnTo>
                    <a:pt x="29" y="17"/>
                  </a:lnTo>
                  <a:close/>
                  <a:moveTo>
                    <a:pt x="58" y="56"/>
                  </a:moveTo>
                  <a:cubicBezTo>
                    <a:pt x="58" y="57"/>
                    <a:pt x="58" y="59"/>
                    <a:pt x="58" y="60"/>
                  </a:cubicBezTo>
                  <a:cubicBezTo>
                    <a:pt x="58" y="107"/>
                    <a:pt x="58" y="107"/>
                    <a:pt x="58" y="107"/>
                  </a:cubicBezTo>
                  <a:cubicBezTo>
                    <a:pt x="58" y="108"/>
                    <a:pt x="57" y="109"/>
                    <a:pt x="56" y="109"/>
                  </a:cubicBezTo>
                  <a:cubicBezTo>
                    <a:pt x="55" y="109"/>
                    <a:pt x="55" y="109"/>
                    <a:pt x="55" y="109"/>
                  </a:cubicBezTo>
                  <a:cubicBezTo>
                    <a:pt x="54" y="109"/>
                    <a:pt x="52" y="109"/>
                    <a:pt x="51" y="109"/>
                  </a:cubicBezTo>
                  <a:cubicBezTo>
                    <a:pt x="9" y="109"/>
                    <a:pt x="9" y="109"/>
                    <a:pt x="9" y="109"/>
                  </a:cubicBezTo>
                  <a:cubicBezTo>
                    <a:pt x="8" y="109"/>
                    <a:pt x="7" y="108"/>
                    <a:pt x="7" y="107"/>
                  </a:cubicBezTo>
                  <a:cubicBezTo>
                    <a:pt x="7" y="53"/>
                    <a:pt x="7" y="53"/>
                    <a:pt x="7" y="53"/>
                  </a:cubicBezTo>
                  <a:cubicBezTo>
                    <a:pt x="7" y="52"/>
                    <a:pt x="8" y="51"/>
                    <a:pt x="9" y="51"/>
                  </a:cubicBezTo>
                  <a:cubicBezTo>
                    <a:pt x="53" y="51"/>
                    <a:pt x="53" y="51"/>
                    <a:pt x="53" y="51"/>
                  </a:cubicBezTo>
                  <a:cubicBezTo>
                    <a:pt x="54" y="51"/>
                    <a:pt x="56" y="51"/>
                    <a:pt x="56" y="51"/>
                  </a:cubicBezTo>
                  <a:cubicBezTo>
                    <a:pt x="57" y="51"/>
                    <a:pt x="58" y="52"/>
                    <a:pt x="58" y="53"/>
                  </a:cubicBezTo>
                  <a:lnTo>
                    <a:pt x="58" y="56"/>
                  </a:lnTo>
                  <a:close/>
                  <a:moveTo>
                    <a:pt x="64" y="42"/>
                  </a:moveTo>
                  <a:cubicBezTo>
                    <a:pt x="63" y="43"/>
                    <a:pt x="62" y="44"/>
                    <a:pt x="61" y="44"/>
                  </a:cubicBezTo>
                  <a:cubicBezTo>
                    <a:pt x="61" y="44"/>
                    <a:pt x="60" y="44"/>
                    <a:pt x="59" y="44"/>
                  </a:cubicBezTo>
                  <a:cubicBezTo>
                    <a:pt x="58" y="44"/>
                    <a:pt x="57" y="44"/>
                    <a:pt x="56" y="44"/>
                  </a:cubicBezTo>
                  <a:cubicBezTo>
                    <a:pt x="12" y="44"/>
                    <a:pt x="12" y="44"/>
                    <a:pt x="12" y="44"/>
                  </a:cubicBezTo>
                  <a:cubicBezTo>
                    <a:pt x="10" y="44"/>
                    <a:pt x="10" y="43"/>
                    <a:pt x="11" y="42"/>
                  </a:cubicBezTo>
                  <a:cubicBezTo>
                    <a:pt x="23" y="31"/>
                    <a:pt x="23" y="31"/>
                    <a:pt x="23" y="31"/>
                  </a:cubicBezTo>
                  <a:cubicBezTo>
                    <a:pt x="23" y="30"/>
                    <a:pt x="25" y="29"/>
                    <a:pt x="26" y="29"/>
                  </a:cubicBezTo>
                  <a:cubicBezTo>
                    <a:pt x="27" y="29"/>
                    <a:pt x="27" y="29"/>
                    <a:pt x="27" y="29"/>
                  </a:cubicBezTo>
                  <a:cubicBezTo>
                    <a:pt x="28" y="29"/>
                    <a:pt x="30" y="29"/>
                    <a:pt x="31" y="29"/>
                  </a:cubicBezTo>
                  <a:cubicBezTo>
                    <a:pt x="70" y="29"/>
                    <a:pt x="70" y="29"/>
                    <a:pt x="70" y="29"/>
                  </a:cubicBezTo>
                  <a:cubicBezTo>
                    <a:pt x="71" y="29"/>
                    <a:pt x="73" y="29"/>
                    <a:pt x="73" y="29"/>
                  </a:cubicBezTo>
                  <a:cubicBezTo>
                    <a:pt x="74" y="29"/>
                    <a:pt x="75" y="29"/>
                    <a:pt x="76" y="29"/>
                  </a:cubicBezTo>
                  <a:cubicBezTo>
                    <a:pt x="76" y="29"/>
                    <a:pt x="77" y="30"/>
                    <a:pt x="76" y="30"/>
                  </a:cubicBezTo>
                  <a:cubicBezTo>
                    <a:pt x="76" y="30"/>
                    <a:pt x="75" y="31"/>
                    <a:pt x="74" y="32"/>
                  </a:cubicBezTo>
                  <a:lnTo>
                    <a:pt x="64" y="42"/>
                  </a:lnTo>
                  <a:close/>
                  <a:moveTo>
                    <a:pt x="94" y="107"/>
                  </a:moveTo>
                  <a:cubicBezTo>
                    <a:pt x="94" y="108"/>
                    <a:pt x="93" y="109"/>
                    <a:pt x="92" y="109"/>
                  </a:cubicBezTo>
                  <a:cubicBezTo>
                    <a:pt x="67" y="109"/>
                    <a:pt x="67" y="109"/>
                    <a:pt x="67" y="109"/>
                  </a:cubicBezTo>
                  <a:cubicBezTo>
                    <a:pt x="66" y="109"/>
                    <a:pt x="65" y="108"/>
                    <a:pt x="65" y="107"/>
                  </a:cubicBezTo>
                  <a:cubicBezTo>
                    <a:pt x="65" y="53"/>
                    <a:pt x="65" y="53"/>
                    <a:pt x="65" y="53"/>
                  </a:cubicBezTo>
                  <a:cubicBezTo>
                    <a:pt x="65" y="52"/>
                    <a:pt x="66" y="51"/>
                    <a:pt x="66" y="50"/>
                  </a:cubicBezTo>
                  <a:cubicBezTo>
                    <a:pt x="78" y="38"/>
                    <a:pt x="78" y="38"/>
                    <a:pt x="78" y="38"/>
                  </a:cubicBezTo>
                  <a:cubicBezTo>
                    <a:pt x="79" y="38"/>
                    <a:pt x="80" y="37"/>
                    <a:pt x="80" y="36"/>
                  </a:cubicBezTo>
                  <a:cubicBezTo>
                    <a:pt x="80" y="36"/>
                    <a:pt x="81" y="36"/>
                    <a:pt x="82" y="37"/>
                  </a:cubicBezTo>
                  <a:cubicBezTo>
                    <a:pt x="85" y="40"/>
                    <a:pt x="85" y="40"/>
                    <a:pt x="85" y="40"/>
                  </a:cubicBezTo>
                  <a:cubicBezTo>
                    <a:pt x="86" y="41"/>
                    <a:pt x="87" y="42"/>
                    <a:pt x="88" y="43"/>
                  </a:cubicBezTo>
                  <a:cubicBezTo>
                    <a:pt x="93" y="48"/>
                    <a:pt x="93" y="48"/>
                    <a:pt x="93" y="48"/>
                  </a:cubicBezTo>
                  <a:cubicBezTo>
                    <a:pt x="93" y="48"/>
                    <a:pt x="94" y="50"/>
                    <a:pt x="94" y="51"/>
                  </a:cubicBezTo>
                  <a:lnTo>
                    <a:pt x="94" y="107"/>
                  </a:lnTo>
                  <a:close/>
                </a:path>
              </a:pathLst>
            </a:custGeom>
            <a:grpFill/>
            <a:ln w="9525">
              <a:noFill/>
              <a:round/>
              <a:headEnd/>
              <a:tailEnd/>
            </a:ln>
          </p:spPr>
          <p:txBody>
            <a:bodyPr/>
            <a:lstStyle/>
            <a:p>
              <a:pPr fontAlgn="auto">
                <a:spcBef>
                  <a:spcPts val="0"/>
                </a:spcBef>
                <a:spcAft>
                  <a:spcPts val="0"/>
                </a:spcAft>
                <a:defRPr/>
              </a:pPr>
              <a:endParaRPr lang="en-US">
                <a:latin typeface="Times New Roman" pitchFamily="18" charset="0"/>
                <a:cs typeface="Times New Roman" pitchFamily="18" charset="0"/>
              </a:endParaRPr>
            </a:p>
          </p:txBody>
        </p:sp>
        <p:sp>
          <p:nvSpPr>
            <p:cNvPr id="30" name="Freeform 233">
              <a:extLst>
                <a:ext uri="{FF2B5EF4-FFF2-40B4-BE49-F238E27FC236}">
                  <a16:creationId xmlns="" xmlns:a16="http://schemas.microsoft.com/office/drawing/2014/main" id="{4CBBBA0D-149E-44BE-A1EB-3FEB597E085B}"/>
                </a:ext>
              </a:extLst>
            </p:cNvPr>
            <p:cNvSpPr>
              <a:spLocks/>
            </p:cNvSpPr>
            <p:nvPr/>
          </p:nvSpPr>
          <p:spPr bwMode="auto">
            <a:xfrm>
              <a:off x="1003301" y="3179763"/>
              <a:ext cx="55563" cy="90488"/>
            </a:xfrm>
            <a:custGeom>
              <a:avLst/>
              <a:gdLst/>
              <a:ahLst/>
              <a:cxnLst>
                <a:cxn ang="0">
                  <a:pos x="0" y="34"/>
                </a:cxn>
                <a:cxn ang="0">
                  <a:pos x="2" y="36"/>
                </a:cxn>
                <a:cxn ang="0">
                  <a:pos x="20" y="36"/>
                </a:cxn>
                <a:cxn ang="0">
                  <a:pos x="22" y="34"/>
                </a:cxn>
                <a:cxn ang="0">
                  <a:pos x="22" y="2"/>
                </a:cxn>
                <a:cxn ang="0">
                  <a:pos x="20" y="0"/>
                </a:cxn>
                <a:cxn ang="0">
                  <a:pos x="2" y="0"/>
                </a:cxn>
                <a:cxn ang="0">
                  <a:pos x="0" y="2"/>
                </a:cxn>
                <a:cxn ang="0">
                  <a:pos x="0" y="34"/>
                </a:cxn>
              </a:cxnLst>
              <a:rect l="0" t="0" r="r" b="b"/>
              <a:pathLst>
                <a:path w="22" h="36">
                  <a:moveTo>
                    <a:pt x="0" y="34"/>
                  </a:moveTo>
                  <a:cubicBezTo>
                    <a:pt x="0" y="35"/>
                    <a:pt x="1" y="36"/>
                    <a:pt x="2" y="36"/>
                  </a:cubicBezTo>
                  <a:cubicBezTo>
                    <a:pt x="20" y="36"/>
                    <a:pt x="20" y="36"/>
                    <a:pt x="20" y="36"/>
                  </a:cubicBezTo>
                  <a:cubicBezTo>
                    <a:pt x="21" y="36"/>
                    <a:pt x="22" y="35"/>
                    <a:pt x="22" y="34"/>
                  </a:cubicBezTo>
                  <a:cubicBezTo>
                    <a:pt x="22" y="2"/>
                    <a:pt x="22" y="2"/>
                    <a:pt x="22" y="2"/>
                  </a:cubicBezTo>
                  <a:cubicBezTo>
                    <a:pt x="22" y="0"/>
                    <a:pt x="21" y="0"/>
                    <a:pt x="20" y="0"/>
                  </a:cubicBezTo>
                  <a:cubicBezTo>
                    <a:pt x="2" y="0"/>
                    <a:pt x="2" y="0"/>
                    <a:pt x="2" y="0"/>
                  </a:cubicBezTo>
                  <a:cubicBezTo>
                    <a:pt x="1" y="0"/>
                    <a:pt x="0" y="0"/>
                    <a:pt x="0" y="2"/>
                  </a:cubicBezTo>
                  <a:lnTo>
                    <a:pt x="0" y="34"/>
                  </a:lnTo>
                  <a:close/>
                </a:path>
              </a:pathLst>
            </a:custGeom>
            <a:grpFill/>
            <a:ln w="9525">
              <a:noFill/>
              <a:round/>
              <a:headEnd/>
              <a:tailEnd/>
            </a:ln>
          </p:spPr>
          <p:txBody>
            <a:bodyPr/>
            <a:lstStyle/>
            <a:p>
              <a:pPr fontAlgn="auto">
                <a:spcBef>
                  <a:spcPts val="0"/>
                </a:spcBef>
                <a:spcAft>
                  <a:spcPts val="0"/>
                </a:spcAft>
                <a:defRPr/>
              </a:pPr>
              <a:endParaRPr lang="en-US">
                <a:latin typeface="Times New Roman" pitchFamily="18" charset="0"/>
                <a:cs typeface="Times New Roman" pitchFamily="18" charset="0"/>
              </a:endParaRPr>
            </a:p>
          </p:txBody>
        </p:sp>
      </p:grpSp>
      <p:sp>
        <p:nvSpPr>
          <p:cNvPr id="31" name="Rectangle: Rounded Corners 1">
            <a:extLst>
              <a:ext uri="{FF2B5EF4-FFF2-40B4-BE49-F238E27FC236}">
                <a16:creationId xmlns="" xmlns:a16="http://schemas.microsoft.com/office/drawing/2014/main" id="{A58AB50E-6D8E-4605-B569-47D8A7880445}"/>
              </a:ext>
            </a:extLst>
          </p:cNvPr>
          <p:cNvSpPr/>
          <p:nvPr/>
        </p:nvSpPr>
        <p:spPr>
          <a:xfrm>
            <a:off x="5476630" y="908720"/>
            <a:ext cx="2952328" cy="839796"/>
          </a:xfrm>
          <a:prstGeom prst="roundRect">
            <a:avLst/>
          </a:prstGeom>
          <a:noFill/>
          <a:ln w="317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itchFamily="18" charset="0"/>
              <a:cs typeface="Times New Roman" pitchFamily="18" charset="0"/>
            </a:endParaRPr>
          </a:p>
        </p:txBody>
      </p:sp>
      <p:sp>
        <p:nvSpPr>
          <p:cNvPr id="32" name="Rectangle 31"/>
          <p:cNvSpPr/>
          <p:nvPr/>
        </p:nvSpPr>
        <p:spPr>
          <a:xfrm>
            <a:off x="501287" y="5472988"/>
            <a:ext cx="11498575" cy="923330"/>
          </a:xfrm>
          <a:prstGeom prst="rect">
            <a:avLst/>
          </a:prstGeom>
        </p:spPr>
        <p:txBody>
          <a:bodyPr wrap="square">
            <a:spAutoFit/>
          </a:bodyPr>
          <a:lstStyle/>
          <a:p>
            <a:pPr marL="1254125" indent="-1254125"/>
            <a:r>
              <a:rPr lang="en-US" altLang="zh-TW" b="1" kern="0" dirty="0" smtClean="0">
                <a:latin typeface="Times New Roman" pitchFamily="18" charset="0"/>
                <a:cs typeface="Times New Roman" pitchFamily="18" charset="0"/>
              </a:rPr>
              <a:t>Conclusion </a:t>
            </a:r>
            <a:r>
              <a:rPr lang="en-US" altLang="zh-TW" kern="0" dirty="0" smtClean="0">
                <a:latin typeface="Times New Roman" pitchFamily="18" charset="0"/>
                <a:cs typeface="Times New Roman" pitchFamily="18" charset="0"/>
              </a:rPr>
              <a:t>: From system record and production process record found, when do FAI first Carton, due to shortage RCU material, Production take abnormal process to do what cause 7 RCU not put in Box, but actual product going to normal process  without notice to next shift and related function</a:t>
            </a:r>
            <a:endParaRPr lang="en-US" dirty="0">
              <a:latin typeface="Times New Roman" pitchFamily="18" charset="0"/>
              <a:cs typeface="Times New Roman" pitchFamily="18" charset="0"/>
            </a:endParaRPr>
          </a:p>
        </p:txBody>
      </p:sp>
      <p:sp>
        <p:nvSpPr>
          <p:cNvPr id="33" name="Rectangle 32"/>
          <p:cNvSpPr/>
          <p:nvPr/>
        </p:nvSpPr>
        <p:spPr>
          <a:xfrm>
            <a:off x="1054646" y="1672576"/>
            <a:ext cx="8880709" cy="369332"/>
          </a:xfrm>
          <a:prstGeom prst="rect">
            <a:avLst/>
          </a:prstGeom>
        </p:spPr>
        <p:txBody>
          <a:bodyPr wrap="square">
            <a:spAutoFit/>
          </a:bodyPr>
          <a:lstStyle/>
          <a:p>
            <a:r>
              <a:rPr lang="en-US" dirty="0" smtClean="0">
                <a:latin typeface="Times New Roman" pitchFamily="18" charset="0"/>
                <a:cs typeface="Times New Roman" pitchFamily="18" charset="0"/>
              </a:rPr>
              <a:t>Follow production process, have 3 risk stations remark in red color make:  </a:t>
            </a:r>
            <a:endParaRPr lang="en-US" dirty="0">
              <a:latin typeface="Times New Roman" pitchFamily="18" charset="0"/>
              <a:cs typeface="Times New Roman" pitchFamily="18" charset="0"/>
            </a:endParaRPr>
          </a:p>
        </p:txBody>
      </p:sp>
      <p:sp>
        <p:nvSpPr>
          <p:cNvPr id="34" name="Rectangle: Rounded Corners 1">
            <a:extLst>
              <a:ext uri="{FF2B5EF4-FFF2-40B4-BE49-F238E27FC236}">
                <a16:creationId xmlns="" xmlns:a16="http://schemas.microsoft.com/office/drawing/2014/main" id="{A58AB50E-6D8E-4605-B569-47D8A7880445}"/>
              </a:ext>
            </a:extLst>
          </p:cNvPr>
          <p:cNvSpPr/>
          <p:nvPr/>
        </p:nvSpPr>
        <p:spPr>
          <a:xfrm>
            <a:off x="2494806" y="879224"/>
            <a:ext cx="1560436" cy="821583"/>
          </a:xfrm>
          <a:prstGeom prst="roundRect">
            <a:avLst/>
          </a:prstGeom>
          <a:noFill/>
          <a:ln w="317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itchFamily="18" charset="0"/>
              <a:cs typeface="Times New Roman" pitchFamily="18" charset="0"/>
            </a:endParaRPr>
          </a:p>
        </p:txBody>
      </p:sp>
    </p:spTree>
    <p:extLst>
      <p:ext uri="{BB962C8B-B14F-4D97-AF65-F5344CB8AC3E}">
        <p14:creationId xmlns:p14="http://schemas.microsoft.com/office/powerpoint/2010/main" val="312125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23" grpId="0" animBg="1"/>
      <p:bldP spid="24" grpId="0" animBg="1"/>
      <p:bldP spid="25"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50"/>
          <p:cNvSpPr>
            <a:spLocks noChangeArrowheads="1"/>
          </p:cNvSpPr>
          <p:nvPr/>
        </p:nvSpPr>
        <p:spPr bwMode="auto">
          <a:xfrm>
            <a:off x="1846734" y="15128"/>
            <a:ext cx="6930102"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a:t>
            </a:r>
            <a:r>
              <a:rPr kumimoji="0" lang="en-US" altLang="zh-TW" sz="3200" b="1" dirty="0" smtClean="0">
                <a:latin typeface="Times New Roman" pitchFamily="18" charset="0"/>
                <a:ea typeface="標楷體" pitchFamily="65" charset="-120"/>
                <a:cs typeface="Times New Roman" pitchFamily="18" charset="0"/>
              </a:rPr>
              <a:t>Cause (continue)</a:t>
            </a:r>
            <a:endParaRPr kumimoji="0" lang="en-US" altLang="zh-TW" sz="3200" b="1" dirty="0">
              <a:latin typeface="Times New Roman" pitchFamily="18" charset="0"/>
              <a:ea typeface="標楷體" pitchFamily="65" charset="-120"/>
              <a:cs typeface="Times New Roman" pitchFamily="18" charset="0"/>
            </a:endParaRPr>
          </a:p>
        </p:txBody>
      </p:sp>
      <p:sp>
        <p:nvSpPr>
          <p:cNvPr id="4" name="Rectangle 3"/>
          <p:cNvSpPr/>
          <p:nvPr/>
        </p:nvSpPr>
        <p:spPr>
          <a:xfrm>
            <a:off x="339515" y="989540"/>
            <a:ext cx="10842597" cy="369332"/>
          </a:xfrm>
          <a:prstGeom prst="rect">
            <a:avLst/>
          </a:prstGeom>
        </p:spPr>
        <p:txBody>
          <a:bodyPr wrap="square">
            <a:spAutoFit/>
          </a:bodyPr>
          <a:lstStyle/>
          <a:p>
            <a:pPr marL="574675" defTabSz="762000" eaLnBrk="0" hangingPunct="0">
              <a:spcBef>
                <a:spcPct val="20000"/>
              </a:spcBef>
              <a:buSzPct val="100000"/>
              <a:defRPr/>
            </a:pPr>
            <a:r>
              <a:rPr lang="en-US" altLang="zh-TW" kern="0" dirty="0" smtClean="0">
                <a:latin typeface="Times New Roman" pitchFamily="18" charset="0"/>
                <a:cs typeface="Times New Roman" pitchFamily="18" charset="0"/>
              </a:rPr>
              <a:t>Appendix: Please Refer to below pictures for “check weight” station preventing missing RCUs online.</a:t>
            </a:r>
            <a:endParaRPr lang="en-US" altLang="zh-TW" kern="0" dirty="0" smtClean="0">
              <a:latin typeface="Times New Roman" pitchFamily="18" charset="0"/>
              <a:cs typeface="Times New Roman" pitchFamily="18" charset="0"/>
            </a:endParaRPr>
          </a:p>
        </p:txBody>
      </p:sp>
      <p:pic>
        <p:nvPicPr>
          <p:cNvPr id="8" name="Picture 7"/>
          <p:cNvPicPr>
            <a:picLocks noChangeAspect="1"/>
          </p:cNvPicPr>
          <p:nvPr/>
        </p:nvPicPr>
        <p:blipFill>
          <a:blip r:embed="rId3" cstate="print"/>
          <a:stretch>
            <a:fillRect/>
          </a:stretch>
        </p:blipFill>
        <p:spPr>
          <a:xfrm>
            <a:off x="1011799" y="1632060"/>
            <a:ext cx="2435785" cy="2825018"/>
          </a:xfrm>
          <a:prstGeom prst="rect">
            <a:avLst/>
          </a:prstGeom>
        </p:spPr>
      </p:pic>
      <p:sp>
        <p:nvSpPr>
          <p:cNvPr id="12" name="Rectangle 11"/>
          <p:cNvSpPr/>
          <p:nvPr/>
        </p:nvSpPr>
        <p:spPr>
          <a:xfrm>
            <a:off x="1270670" y="4865925"/>
            <a:ext cx="1656184" cy="285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RCU weight</a:t>
            </a:r>
            <a:endParaRPr lang="en-US" dirty="0">
              <a:latin typeface="Times New Roman" pitchFamily="18" charset="0"/>
              <a:cs typeface="Times New Roman" pitchFamily="18" charset="0"/>
            </a:endParaRPr>
          </a:p>
        </p:txBody>
      </p:sp>
      <p:sp>
        <p:nvSpPr>
          <p:cNvPr id="13" name="Rectangle 12"/>
          <p:cNvSpPr/>
          <p:nvPr/>
        </p:nvSpPr>
        <p:spPr>
          <a:xfrm>
            <a:off x="9479582" y="4775826"/>
            <a:ext cx="1973175" cy="562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Normal Box weight</a:t>
            </a:r>
            <a:endParaRPr lang="en-US" dirty="0">
              <a:latin typeface="Times New Roman" pitchFamily="18" charset="0"/>
              <a:cs typeface="Times New Roman" pitchFamily="18" charset="0"/>
            </a:endParaRPr>
          </a:p>
        </p:txBody>
      </p:sp>
      <p:sp>
        <p:nvSpPr>
          <p:cNvPr id="14" name="Rectangle 13"/>
          <p:cNvSpPr/>
          <p:nvPr/>
        </p:nvSpPr>
        <p:spPr>
          <a:xfrm>
            <a:off x="4777050" y="4872350"/>
            <a:ext cx="2162865" cy="285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Missing RCU weight</a:t>
            </a:r>
            <a:endParaRPr lang="en-US" dirty="0">
              <a:latin typeface="Times New Roman" pitchFamily="18" charset="0"/>
              <a:cs typeface="Times New Roman" pitchFamily="18" charset="0"/>
            </a:endParaRPr>
          </a:p>
        </p:txBody>
      </p:sp>
      <p:pic>
        <p:nvPicPr>
          <p:cNvPr id="2" name="Picture 1"/>
          <p:cNvPicPr>
            <a:picLocks noChangeAspect="1"/>
          </p:cNvPicPr>
          <p:nvPr/>
        </p:nvPicPr>
        <p:blipFill>
          <a:blip r:embed="rId4" cstate="print"/>
          <a:stretch>
            <a:fillRect/>
          </a:stretch>
        </p:blipFill>
        <p:spPr>
          <a:xfrm>
            <a:off x="9047534" y="1638974"/>
            <a:ext cx="2530191" cy="1561987"/>
          </a:xfrm>
          <a:prstGeom prst="rect">
            <a:avLst/>
          </a:prstGeom>
        </p:spPr>
      </p:pic>
      <p:pic>
        <p:nvPicPr>
          <p:cNvPr id="5" name="Picture 4"/>
          <p:cNvPicPr>
            <a:picLocks noChangeAspect="1"/>
          </p:cNvPicPr>
          <p:nvPr/>
        </p:nvPicPr>
        <p:blipFill>
          <a:blip r:embed="rId5" cstate="print"/>
          <a:stretch>
            <a:fillRect/>
          </a:stretch>
        </p:blipFill>
        <p:spPr>
          <a:xfrm>
            <a:off x="9047533" y="3276798"/>
            <a:ext cx="2530191" cy="1471197"/>
          </a:xfrm>
          <a:prstGeom prst="rect">
            <a:avLst/>
          </a:prstGeom>
        </p:spPr>
      </p:pic>
      <p:pic>
        <p:nvPicPr>
          <p:cNvPr id="15" name="Picture 14"/>
          <p:cNvPicPr>
            <a:picLocks noChangeAspect="1"/>
          </p:cNvPicPr>
          <p:nvPr/>
        </p:nvPicPr>
        <p:blipFill>
          <a:blip r:embed="rId6" cstate="print"/>
          <a:stretch>
            <a:fillRect/>
          </a:stretch>
        </p:blipFill>
        <p:spPr>
          <a:xfrm>
            <a:off x="4439022" y="1638974"/>
            <a:ext cx="2643585" cy="1515832"/>
          </a:xfrm>
          <a:prstGeom prst="rect">
            <a:avLst/>
          </a:prstGeom>
        </p:spPr>
      </p:pic>
      <p:pic>
        <p:nvPicPr>
          <p:cNvPr id="16" name="Picture 15"/>
          <p:cNvPicPr>
            <a:picLocks noChangeAspect="1"/>
          </p:cNvPicPr>
          <p:nvPr/>
        </p:nvPicPr>
        <p:blipFill>
          <a:blip r:embed="rId7" cstate="print"/>
          <a:stretch>
            <a:fillRect/>
          </a:stretch>
        </p:blipFill>
        <p:spPr>
          <a:xfrm>
            <a:off x="4420159" y="3161786"/>
            <a:ext cx="2643585" cy="1512901"/>
          </a:xfrm>
          <a:prstGeom prst="rect">
            <a:avLst/>
          </a:prstGeom>
        </p:spPr>
      </p:pic>
      <p:sp>
        <p:nvSpPr>
          <p:cNvPr id="18" name="Rectangle 17"/>
          <p:cNvSpPr/>
          <p:nvPr/>
        </p:nvSpPr>
        <p:spPr>
          <a:xfrm>
            <a:off x="838623" y="5554254"/>
            <a:ext cx="10801200" cy="923330"/>
          </a:xfrm>
          <a:prstGeom prst="rect">
            <a:avLst/>
          </a:prstGeom>
        </p:spPr>
        <p:txBody>
          <a:bodyPr wrap="square">
            <a:spAutoFit/>
          </a:bodyPr>
          <a:lstStyle/>
          <a:p>
            <a:pPr marL="1254125" indent="-1254125" defTabSz="762000" eaLnBrk="0" hangingPunct="0">
              <a:spcBef>
                <a:spcPct val="20000"/>
              </a:spcBef>
              <a:buSzPct val="100000"/>
              <a:defRPr/>
            </a:pPr>
            <a:r>
              <a:rPr lang="en-US" altLang="zh-TW" b="1" kern="0" dirty="0" smtClean="0">
                <a:latin typeface="Times New Roman" pitchFamily="18" charset="0"/>
                <a:cs typeface="Times New Roman" pitchFamily="18" charset="0"/>
              </a:rPr>
              <a:t>Conclusion </a:t>
            </a:r>
            <a:r>
              <a:rPr lang="en-US" altLang="zh-TW" kern="0" dirty="0" smtClean="0">
                <a:latin typeface="Times New Roman" pitchFamily="18" charset="0"/>
                <a:cs typeface="Times New Roman" pitchFamily="18" charset="0"/>
              </a:rPr>
              <a:t>: </a:t>
            </a:r>
            <a:r>
              <a:rPr lang="en-US" altLang="zh-TW" kern="0" dirty="0" smtClean="0">
                <a:latin typeface="Times New Roman" pitchFamily="18" charset="0"/>
                <a:cs typeface="Times New Roman" pitchFamily="18" charset="0"/>
              </a:rPr>
              <a:t>The root cause has nothing to do with the function of check weight station. </a:t>
            </a:r>
            <a:r>
              <a:rPr lang="en-US" altLang="zh-TW" dirty="0" smtClean="0">
                <a:latin typeface="Times New Roman" pitchFamily="18" charset="0"/>
                <a:cs typeface="Times New Roman" pitchFamily="18" charset="0"/>
              </a:rPr>
              <a:t>Normal </a:t>
            </a:r>
            <a:r>
              <a:rPr lang="en-US" altLang="zh-TW" dirty="0">
                <a:latin typeface="Times New Roman" pitchFamily="18" charset="0"/>
                <a:cs typeface="Times New Roman" pitchFamily="18" charset="0"/>
              </a:rPr>
              <a:t>process check weight set up online as </a:t>
            </a:r>
            <a:r>
              <a:rPr lang="en-US" altLang="zh-TW" dirty="0" smtClean="0">
                <a:latin typeface="Times New Roman" pitchFamily="18" charset="0"/>
                <a:cs typeface="Times New Roman" pitchFamily="18" charset="0"/>
              </a:rPr>
              <a:t>below </a:t>
            </a:r>
            <a:r>
              <a:rPr lang="en-US" altLang="zh-TW" dirty="0">
                <a:latin typeface="Times New Roman" pitchFamily="18" charset="0"/>
                <a:cs typeface="Times New Roman" pitchFamily="18" charset="0"/>
              </a:rPr>
              <a:t>values, so check Weight station can cover if don’t put in RCU into Box</a:t>
            </a:r>
            <a:r>
              <a:rPr lang="en-US" altLang="zh-TW" dirty="0" smtClean="0">
                <a:latin typeface="Times New Roman" pitchFamily="18" charset="0"/>
                <a:cs typeface="Times New Roman" pitchFamily="18" charset="0"/>
              </a:rPr>
              <a:t>. The real root cause is stated in previous slide.</a:t>
            </a:r>
            <a:endParaRPr lang="en-US" altLang="zh-TW" dirty="0">
              <a:latin typeface="Times New Roman" pitchFamily="18" charset="0"/>
              <a:cs typeface="Times New Roman" pitchFamily="18" charset="0"/>
            </a:endParaRPr>
          </a:p>
        </p:txBody>
      </p:sp>
    </p:spTree>
    <p:extLst>
      <p:ext uri="{BB962C8B-B14F-4D97-AF65-F5344CB8AC3E}">
        <p14:creationId xmlns:p14="http://schemas.microsoft.com/office/powerpoint/2010/main" val="40842252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50"/>
          <p:cNvSpPr>
            <a:spLocks noChangeArrowheads="1"/>
          </p:cNvSpPr>
          <p:nvPr/>
        </p:nvSpPr>
        <p:spPr bwMode="auto">
          <a:xfrm>
            <a:off x="1829400" y="24896"/>
            <a:ext cx="6930102"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a:t>
            </a:r>
            <a:r>
              <a:rPr kumimoji="0" lang="en-US" altLang="zh-TW" sz="3200" b="1" dirty="0" smtClean="0">
                <a:latin typeface="Times New Roman" pitchFamily="18" charset="0"/>
                <a:ea typeface="標楷體" pitchFamily="65" charset="-120"/>
                <a:cs typeface="Times New Roman" pitchFamily="18" charset="0"/>
              </a:rPr>
              <a:t>Cause (continue)</a:t>
            </a:r>
            <a:endParaRPr kumimoji="0" lang="en-US" altLang="zh-TW" sz="3200" b="1" dirty="0">
              <a:latin typeface="Times New Roman" pitchFamily="18" charset="0"/>
              <a:ea typeface="標楷體" pitchFamily="65" charset="-120"/>
              <a:cs typeface="Times New Roman" pitchFamily="18" charset="0"/>
            </a:endParaRPr>
          </a:p>
        </p:txBody>
      </p:sp>
      <p:sp>
        <p:nvSpPr>
          <p:cNvPr id="4" name="Rectangle 3"/>
          <p:cNvSpPr/>
          <p:nvPr/>
        </p:nvSpPr>
        <p:spPr>
          <a:xfrm>
            <a:off x="235086" y="548382"/>
            <a:ext cx="11692768" cy="5616922"/>
          </a:xfrm>
          <a:prstGeom prst="rect">
            <a:avLst/>
          </a:prstGeom>
        </p:spPr>
        <p:txBody>
          <a:bodyPr wrap="square">
            <a:spAutoFit/>
          </a:bodyPr>
          <a:lstStyle/>
          <a:p>
            <a:pPr defTabSz="762000" eaLnBrk="0" hangingPunct="0">
              <a:lnSpc>
                <a:spcPct val="130000"/>
              </a:lnSpc>
              <a:spcBef>
                <a:spcPct val="20000"/>
              </a:spcBef>
              <a:buSzPct val="100000"/>
              <a:defRPr/>
            </a:pPr>
            <a:r>
              <a:rPr lang="en-US" altLang="zh-TW" sz="2000" b="1" kern="0" dirty="0" smtClean="0">
                <a:latin typeface="Times New Roman" pitchFamily="18" charset="0"/>
                <a:cs typeface="Times New Roman" pitchFamily="18" charset="0"/>
              </a:rPr>
              <a:t>4.2. </a:t>
            </a:r>
            <a:r>
              <a:rPr lang="en-US" altLang="zh-TW" sz="2000" b="1" kern="0" dirty="0">
                <a:latin typeface="Times New Roman" pitchFamily="18" charset="0"/>
                <a:cs typeface="Times New Roman" pitchFamily="18" charset="0"/>
              </a:rPr>
              <a:t>Inner sheet missing on carton </a:t>
            </a:r>
            <a:r>
              <a:rPr lang="en-US" altLang="zh-TW" sz="2000" b="1" kern="0" dirty="0" smtClean="0">
                <a:latin typeface="Times New Roman" pitchFamily="18" charset="0"/>
                <a:cs typeface="Times New Roman" pitchFamily="18" charset="0"/>
              </a:rPr>
              <a:t>box.</a:t>
            </a:r>
            <a:endParaRPr lang="en-US" altLang="zh-TW" sz="2000" b="1" kern="0" dirty="0">
              <a:latin typeface="Times New Roman" pitchFamily="18" charset="0"/>
              <a:cs typeface="Times New Roman" pitchFamily="18" charset="0"/>
            </a:endParaRPr>
          </a:p>
          <a:p>
            <a:pPr marL="1030288" indent="-565150">
              <a:lnSpc>
                <a:spcPct val="130000"/>
              </a:lnSpc>
            </a:pPr>
            <a:r>
              <a:rPr lang="en-US" altLang="zh-TW" kern="0" dirty="0">
                <a:latin typeface="Times New Roman" pitchFamily="18" charset="0"/>
                <a:cs typeface="Times New Roman" pitchFamily="18" charset="0"/>
              </a:rPr>
              <a:t> </a:t>
            </a:r>
            <a:r>
              <a:rPr lang="en-US" altLang="zh-TW" b="1" kern="0" dirty="0" smtClean="0">
                <a:latin typeface="Times New Roman" pitchFamily="18" charset="0"/>
                <a:cs typeface="Times New Roman" pitchFamily="18" charset="0"/>
              </a:rPr>
              <a:t>Root cause</a:t>
            </a:r>
            <a:r>
              <a:rPr lang="en-US" altLang="zh-TW" kern="0" dirty="0" smtClean="0">
                <a:latin typeface="Times New Roman" pitchFamily="18" charset="0"/>
                <a:cs typeface="Times New Roman" pitchFamily="18" charset="0"/>
              </a:rPr>
              <a:t>: </a:t>
            </a:r>
          </a:p>
          <a:p>
            <a:pPr marL="1030288" indent="-565150">
              <a:lnSpc>
                <a:spcPct val="130000"/>
              </a:lnSpc>
              <a:buFontTx/>
              <a:buChar char="-"/>
            </a:pPr>
            <a:r>
              <a:rPr lang="en-US" kern="0" dirty="0" smtClean="0">
                <a:latin typeface="Times New Roman" pitchFamily="18" charset="0"/>
                <a:cs typeface="Times New Roman" pitchFamily="18" charset="0"/>
              </a:rPr>
              <a:t>Because </a:t>
            </a:r>
            <a:r>
              <a:rPr lang="en-US" kern="0" dirty="0">
                <a:latin typeface="Times New Roman" pitchFamily="18" charset="0"/>
                <a:cs typeface="Times New Roman" pitchFamily="18" charset="0"/>
              </a:rPr>
              <a:t>this product packing requirement follow SN continue list, in SOP only fix 01 OP. due to many operations, 1 OP can not respond all. </a:t>
            </a:r>
            <a:endParaRPr lang="en-US" kern="0" dirty="0" smtClean="0">
              <a:latin typeface="Times New Roman" pitchFamily="18" charset="0"/>
              <a:cs typeface="Times New Roman" pitchFamily="18" charset="0"/>
            </a:endParaRPr>
          </a:p>
          <a:p>
            <a:pPr marL="1030288" indent="-565150">
              <a:lnSpc>
                <a:spcPct val="130000"/>
              </a:lnSpc>
              <a:buFontTx/>
              <a:buChar char="-"/>
            </a:pPr>
            <a:r>
              <a:rPr lang="en-US" kern="0" dirty="0" smtClean="0">
                <a:latin typeface="Times New Roman" pitchFamily="18" charset="0"/>
                <a:cs typeface="Times New Roman" pitchFamily="18" charset="0"/>
              </a:rPr>
              <a:t>And </a:t>
            </a:r>
            <a:r>
              <a:rPr lang="en-US" kern="0" dirty="0">
                <a:latin typeface="Times New Roman" pitchFamily="18" charset="0"/>
                <a:cs typeface="Times New Roman" pitchFamily="18" charset="0"/>
              </a:rPr>
              <a:t>then add 1 OP to support- total 2 OP at packing CTN station, but they don’t separate its working flow clearly. Maybe he forgot to put the inner sheet on </a:t>
            </a:r>
            <a:r>
              <a:rPr lang="en-US" altLang="zh-TW" kern="0" dirty="0">
                <a:latin typeface="Times New Roman" pitchFamily="18" charset="0"/>
                <a:cs typeface="Times New Roman" pitchFamily="18" charset="0"/>
              </a:rPr>
              <a:t>carton box </a:t>
            </a:r>
            <a:endParaRPr lang="en-US" kern="0" dirty="0">
              <a:latin typeface="Times New Roman" pitchFamily="18" charset="0"/>
              <a:cs typeface="Times New Roman" pitchFamily="18" charset="0"/>
            </a:endParaRPr>
          </a:p>
          <a:p>
            <a:pPr marL="1031875" indent="-633413" defTabSz="762000" eaLnBrk="0" hangingPunct="0">
              <a:lnSpc>
                <a:spcPct val="130000"/>
              </a:lnSpc>
              <a:spcBef>
                <a:spcPct val="20000"/>
              </a:spcBef>
              <a:buSzPct val="100000"/>
              <a:defRPr/>
            </a:pPr>
            <a:r>
              <a:rPr lang="en-US" altLang="zh-TW" b="1" dirty="0" smtClean="0">
                <a:latin typeface="Calibri" panose="020F0502020204030204" pitchFamily="34" charset="0"/>
                <a:cs typeface="Calibri" panose="020F0502020204030204" pitchFamily="34" charset="0"/>
              </a:rPr>
              <a:t>Occur</a:t>
            </a:r>
            <a:r>
              <a:rPr lang="en-US" altLang="zh-TW" b="1" kern="0" dirty="0" smtClean="0">
                <a:latin typeface="Times New Roman" pitchFamily="18" charset="0"/>
                <a:cs typeface="Times New Roman" pitchFamily="18" charset="0"/>
              </a:rPr>
              <a:t> </a:t>
            </a:r>
            <a:r>
              <a:rPr lang="en-US" altLang="zh-TW" b="1" kern="0" dirty="0">
                <a:latin typeface="Times New Roman" pitchFamily="18" charset="0"/>
                <a:cs typeface="Times New Roman" pitchFamily="18" charset="0"/>
              </a:rPr>
              <a:t>cause: </a:t>
            </a:r>
            <a:r>
              <a:rPr lang="en-US" altLang="zh-TW" kern="0" dirty="0">
                <a:latin typeface="Times New Roman" pitchFamily="18" charset="0"/>
                <a:cs typeface="Times New Roman" pitchFamily="18" charset="0"/>
              </a:rPr>
              <a:t>Pack </a:t>
            </a:r>
            <a:r>
              <a:rPr lang="en-US" altLang="zh-TW" kern="0" dirty="0" smtClean="0">
                <a:latin typeface="Times New Roman" pitchFamily="18" charset="0"/>
                <a:cs typeface="Times New Roman" pitchFamily="18" charset="0"/>
              </a:rPr>
              <a:t>CTN new operator in B06 production line was </a:t>
            </a:r>
            <a:r>
              <a:rPr lang="en-US" altLang="zh-TW" kern="0" dirty="0">
                <a:latin typeface="Times New Roman" pitchFamily="18" charset="0"/>
                <a:cs typeface="Times New Roman" pitchFamily="18" charset="0"/>
              </a:rPr>
              <a:t>also performed by </a:t>
            </a:r>
            <a:r>
              <a:rPr lang="en-US" altLang="zh-TW" kern="0" dirty="0" smtClean="0">
                <a:latin typeface="Times New Roman" pitchFamily="18" charset="0"/>
                <a:cs typeface="Times New Roman" pitchFamily="18" charset="0"/>
              </a:rPr>
              <a:t>himself, </a:t>
            </a:r>
            <a:r>
              <a:rPr lang="en-US" altLang="zh-TW" kern="0" dirty="0">
                <a:latin typeface="Times New Roman" pitchFamily="18" charset="0"/>
                <a:cs typeface="Times New Roman" pitchFamily="18" charset="0"/>
              </a:rPr>
              <a:t>he did not check carefully lead to defect escaped.</a:t>
            </a:r>
          </a:p>
          <a:p>
            <a:pPr defTabSz="762000" eaLnBrk="0" hangingPunct="0">
              <a:spcBef>
                <a:spcPct val="20000"/>
              </a:spcBef>
              <a:buSzPct val="100000"/>
              <a:defRPr/>
            </a:pPr>
            <a:endParaRPr lang="en-US" altLang="zh-TW" sz="2000" kern="0" dirty="0">
              <a:latin typeface="Times New Roman" pitchFamily="18" charset="0"/>
              <a:cs typeface="Times New Roman" pitchFamily="18" charset="0"/>
            </a:endParaRPr>
          </a:p>
          <a:p>
            <a:pPr defTabSz="762000" eaLnBrk="0" hangingPunct="0">
              <a:spcBef>
                <a:spcPct val="20000"/>
              </a:spcBef>
              <a:buSzPct val="100000"/>
              <a:defRPr/>
            </a:pPr>
            <a:endParaRPr lang="en-US" altLang="zh-TW" sz="2000" kern="0" dirty="0">
              <a:latin typeface="Times New Roman" pitchFamily="18" charset="0"/>
              <a:cs typeface="Times New Roman" pitchFamily="18" charset="0"/>
            </a:endParaRPr>
          </a:p>
          <a:p>
            <a:pPr marL="342900" indent="-342900" defTabSz="762000" eaLnBrk="0" hangingPunct="0">
              <a:spcBef>
                <a:spcPct val="20000"/>
              </a:spcBef>
              <a:buSzPct val="100000"/>
              <a:buFont typeface="Wingdings" panose="05000000000000000000" pitchFamily="2" charset="2"/>
              <a:buChar char="Ø"/>
              <a:defRPr/>
            </a:pPr>
            <a:endParaRPr lang="en-US" altLang="zh-TW" sz="2000" kern="0" dirty="0" smtClean="0">
              <a:latin typeface="Times New Roman" pitchFamily="18" charset="0"/>
              <a:cs typeface="Times New Roman" pitchFamily="18" charset="0"/>
            </a:endParaRPr>
          </a:p>
          <a:p>
            <a:pPr defTabSz="762000" eaLnBrk="0" hangingPunct="0">
              <a:spcBef>
                <a:spcPct val="20000"/>
              </a:spcBef>
              <a:buSzPct val="100000"/>
              <a:defRPr/>
            </a:pPr>
            <a:endParaRPr lang="en-US" altLang="zh-TW" sz="2000" kern="0" dirty="0" smtClean="0">
              <a:latin typeface="Times New Roman" pitchFamily="18" charset="0"/>
              <a:cs typeface="Times New Roman" pitchFamily="18" charset="0"/>
            </a:endParaRPr>
          </a:p>
          <a:p>
            <a:pPr defTabSz="762000" eaLnBrk="0" hangingPunct="0">
              <a:spcBef>
                <a:spcPct val="20000"/>
              </a:spcBef>
              <a:buSzPct val="100000"/>
              <a:defRPr/>
            </a:pPr>
            <a:endParaRPr lang="en-US" altLang="zh-TW" sz="2000" kern="0" dirty="0">
              <a:latin typeface="Times New Roman" pitchFamily="18" charset="0"/>
              <a:cs typeface="Times New Roman" pitchFamily="18" charset="0"/>
            </a:endParaRPr>
          </a:p>
          <a:p>
            <a:pPr defTabSz="762000" eaLnBrk="0" hangingPunct="0">
              <a:spcBef>
                <a:spcPct val="20000"/>
              </a:spcBef>
              <a:buSzPct val="100000"/>
              <a:defRPr/>
            </a:pPr>
            <a:endParaRPr lang="en-US" altLang="zh-TW" sz="2000" kern="0" dirty="0" smtClean="0">
              <a:latin typeface="Times New Roman" pitchFamily="18" charset="0"/>
              <a:cs typeface="Times New Roman" pitchFamily="18" charset="0"/>
            </a:endParaRPr>
          </a:p>
          <a:p>
            <a:pPr marL="633413" indent="-234950" defTabSz="762000" eaLnBrk="0" hangingPunct="0">
              <a:spcBef>
                <a:spcPct val="20000"/>
              </a:spcBef>
              <a:buSzPct val="100000"/>
              <a:defRPr/>
            </a:pPr>
            <a:r>
              <a:rPr lang="en-US" altLang="zh-TW" b="1" kern="0" dirty="0" smtClean="0">
                <a:latin typeface="Times New Roman" pitchFamily="18" charset="0"/>
                <a:cs typeface="Times New Roman" pitchFamily="18" charset="0"/>
              </a:rPr>
              <a:t>Conclusion</a:t>
            </a:r>
            <a:r>
              <a:rPr lang="en-US" altLang="zh-TW" kern="0" dirty="0" smtClean="0">
                <a:latin typeface="Times New Roman" pitchFamily="18" charset="0"/>
                <a:cs typeface="Times New Roman" pitchFamily="18" charset="0"/>
              </a:rPr>
              <a:t>: Pack CTN operator did </a:t>
            </a:r>
            <a:r>
              <a:rPr lang="en-US" altLang="zh-TW" kern="0" dirty="0">
                <a:latin typeface="Times New Roman" pitchFamily="18" charset="0"/>
                <a:cs typeface="Times New Roman" pitchFamily="18" charset="0"/>
              </a:rPr>
              <a:t>not check carefully lead </a:t>
            </a:r>
            <a:r>
              <a:rPr lang="en-US" altLang="zh-TW" kern="0" dirty="0" smtClean="0">
                <a:latin typeface="Times New Roman" pitchFamily="18" charset="0"/>
                <a:cs typeface="Times New Roman" pitchFamily="18" charset="0"/>
              </a:rPr>
              <a:t>to defect escaped.</a:t>
            </a:r>
            <a:endParaRPr lang="en-US" altLang="zh-TW" kern="0" dirty="0">
              <a:latin typeface="Times New Roman" pitchFamily="18" charset="0"/>
              <a:cs typeface="Times New Roman" pitchFamily="18" charset="0"/>
            </a:endParaRPr>
          </a:p>
        </p:txBody>
      </p:sp>
      <p:pic>
        <p:nvPicPr>
          <p:cNvPr id="5" name="Picture 4"/>
          <p:cNvPicPr>
            <a:picLocks noChangeAspect="1"/>
          </p:cNvPicPr>
          <p:nvPr/>
        </p:nvPicPr>
        <p:blipFill>
          <a:blip r:embed="rId3" cstate="print"/>
          <a:stretch>
            <a:fillRect/>
          </a:stretch>
        </p:blipFill>
        <p:spPr>
          <a:xfrm>
            <a:off x="3502918" y="3284984"/>
            <a:ext cx="5904656" cy="2520280"/>
          </a:xfrm>
          <a:prstGeom prst="rect">
            <a:avLst/>
          </a:prstGeom>
        </p:spPr>
      </p:pic>
    </p:spTree>
    <p:extLst>
      <p:ext uri="{BB962C8B-B14F-4D97-AF65-F5344CB8AC3E}">
        <p14:creationId xmlns:p14="http://schemas.microsoft.com/office/powerpoint/2010/main" val="38512026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0"/>
          <p:cNvSpPr>
            <a:spLocks noChangeArrowheads="1"/>
          </p:cNvSpPr>
          <p:nvPr/>
        </p:nvSpPr>
        <p:spPr bwMode="auto">
          <a:xfrm>
            <a:off x="1829400" y="15128"/>
            <a:ext cx="6930102"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a:t>
            </a:r>
            <a:r>
              <a:rPr kumimoji="0" lang="en-US" altLang="zh-TW" sz="3200" b="1" dirty="0" smtClean="0">
                <a:latin typeface="Times New Roman" pitchFamily="18" charset="0"/>
                <a:ea typeface="標楷體" pitchFamily="65" charset="-120"/>
                <a:cs typeface="Times New Roman" pitchFamily="18" charset="0"/>
              </a:rPr>
              <a:t>Cause (continue)</a:t>
            </a:r>
            <a:endParaRPr kumimoji="0" lang="en-US" altLang="zh-TW" sz="3200" b="1" dirty="0">
              <a:latin typeface="Times New Roman" pitchFamily="18" charset="0"/>
              <a:ea typeface="標楷體" pitchFamily="65" charset="-120"/>
              <a:cs typeface="Times New Roman" pitchFamily="18" charset="0"/>
            </a:endParaRPr>
          </a:p>
        </p:txBody>
      </p:sp>
      <p:sp>
        <p:nvSpPr>
          <p:cNvPr id="4" name="Rectangle 3"/>
          <p:cNvSpPr/>
          <p:nvPr/>
        </p:nvSpPr>
        <p:spPr>
          <a:xfrm>
            <a:off x="406574" y="764704"/>
            <a:ext cx="11511357" cy="5330690"/>
          </a:xfrm>
          <a:prstGeom prst="rect">
            <a:avLst/>
          </a:prstGeom>
        </p:spPr>
        <p:txBody>
          <a:bodyPr wrap="square">
            <a:spAutoFit/>
          </a:bodyPr>
          <a:lstStyle/>
          <a:p>
            <a:pPr defTabSz="762000" eaLnBrk="0" hangingPunct="0">
              <a:spcBef>
                <a:spcPct val="20000"/>
              </a:spcBef>
              <a:buSzPct val="100000"/>
              <a:defRPr/>
            </a:pPr>
            <a:r>
              <a:rPr lang="en-US" altLang="zh-TW" sz="2000" b="1" kern="0" dirty="0" smtClean="0">
                <a:latin typeface="Times New Roman" pitchFamily="18" charset="0"/>
                <a:cs typeface="Times New Roman" pitchFamily="18" charset="0"/>
              </a:rPr>
              <a:t>4.3 Gift box </a:t>
            </a:r>
            <a:r>
              <a:rPr lang="en-US" altLang="zh-TW" sz="2000" b="1" kern="0" dirty="0">
                <a:latin typeface="Times New Roman" pitchFamily="18" charset="0"/>
                <a:cs typeface="Times New Roman" pitchFamily="18" charset="0"/>
              </a:rPr>
              <a:t>FOD (Foreign Object Debris).</a:t>
            </a:r>
          </a:p>
          <a:p>
            <a:pPr marL="339725" defTabSz="762000" eaLnBrk="0" hangingPunct="0">
              <a:spcBef>
                <a:spcPct val="20000"/>
              </a:spcBef>
              <a:buSzPct val="100000"/>
              <a:defRPr/>
            </a:pPr>
            <a:r>
              <a:rPr lang="en-US" altLang="zh-TW" b="1" kern="0" dirty="0" smtClean="0">
                <a:latin typeface="Times New Roman" pitchFamily="18" charset="0"/>
                <a:cs typeface="Times New Roman" pitchFamily="18" charset="0"/>
              </a:rPr>
              <a:t>Root cause: </a:t>
            </a:r>
          </a:p>
          <a:p>
            <a:pPr marL="855663" indent="-515938" defTabSz="762000" eaLnBrk="0" hangingPunct="0">
              <a:spcBef>
                <a:spcPct val="20000"/>
              </a:spcBef>
              <a:buSzPct val="100000"/>
              <a:buFontTx/>
              <a:buChar char="-"/>
              <a:defRPr/>
            </a:pPr>
            <a:r>
              <a:rPr lang="en-US" altLang="zh-TW" kern="0" dirty="0" smtClean="0">
                <a:latin typeface="Times New Roman" pitchFamily="18" charset="0"/>
                <a:cs typeface="Times New Roman" pitchFamily="18" charset="0"/>
              </a:rPr>
              <a:t>Check online this screw did not belong to T99X171.00 and all other  products kind in factory on production line packing area.</a:t>
            </a:r>
          </a:p>
          <a:p>
            <a:pPr marL="855663" indent="-515938" defTabSz="762000" eaLnBrk="0" hangingPunct="0">
              <a:spcBef>
                <a:spcPct val="20000"/>
              </a:spcBef>
              <a:buSzPct val="100000"/>
              <a:buFontTx/>
              <a:buChar char="-"/>
              <a:defRPr/>
            </a:pPr>
            <a:r>
              <a:rPr lang="en-US" altLang="zh-TW" kern="0" dirty="0" smtClean="0">
                <a:latin typeface="Times New Roman" pitchFamily="18" charset="0"/>
                <a:cs typeface="Times New Roman" pitchFamily="18" charset="0"/>
              </a:rPr>
              <a:t>This issue on monitor online product.</a:t>
            </a:r>
          </a:p>
          <a:p>
            <a:pPr marL="574675" indent="-234950" defTabSz="762000" eaLnBrk="0" hangingPunct="0">
              <a:spcBef>
                <a:spcPct val="20000"/>
              </a:spcBef>
              <a:buSzPct val="100000"/>
              <a:defRPr/>
            </a:pPr>
            <a:endParaRPr lang="en-US" altLang="zh-TW" kern="0" dirty="0" smtClean="0">
              <a:latin typeface="Times New Roman" pitchFamily="18" charset="0"/>
              <a:cs typeface="Times New Roman" pitchFamily="18" charset="0"/>
            </a:endParaRPr>
          </a:p>
          <a:p>
            <a:pPr marL="574675" indent="-234950" defTabSz="762000" eaLnBrk="0" hangingPunct="0">
              <a:spcBef>
                <a:spcPct val="20000"/>
              </a:spcBef>
              <a:buSzPct val="100000"/>
              <a:defRPr/>
            </a:pPr>
            <a:endParaRPr lang="en-US" altLang="zh-TW" kern="0" dirty="0" smtClean="0">
              <a:latin typeface="Times New Roman" pitchFamily="18" charset="0"/>
              <a:cs typeface="Times New Roman" pitchFamily="18" charset="0"/>
            </a:endParaRPr>
          </a:p>
          <a:p>
            <a:pPr marL="574675" indent="-234950" defTabSz="762000" eaLnBrk="0" hangingPunct="0">
              <a:spcBef>
                <a:spcPct val="20000"/>
              </a:spcBef>
              <a:buSzPct val="100000"/>
              <a:defRPr/>
            </a:pPr>
            <a:endParaRPr lang="en-US" altLang="zh-TW" kern="0" dirty="0" smtClean="0">
              <a:latin typeface="Times New Roman" pitchFamily="18" charset="0"/>
              <a:cs typeface="Times New Roman" pitchFamily="18" charset="0"/>
            </a:endParaRPr>
          </a:p>
          <a:p>
            <a:pPr marL="574675" indent="-234950" defTabSz="762000" eaLnBrk="0" hangingPunct="0">
              <a:spcBef>
                <a:spcPct val="20000"/>
              </a:spcBef>
              <a:buSzPct val="100000"/>
              <a:defRPr/>
            </a:pPr>
            <a:endParaRPr lang="en-US" altLang="zh-TW" kern="0" dirty="0" smtClean="0">
              <a:latin typeface="Times New Roman" pitchFamily="18" charset="0"/>
              <a:cs typeface="Times New Roman" pitchFamily="18" charset="0"/>
            </a:endParaRPr>
          </a:p>
          <a:p>
            <a:pPr marL="574675" indent="-234950" defTabSz="762000" eaLnBrk="0" hangingPunct="0">
              <a:spcBef>
                <a:spcPct val="20000"/>
              </a:spcBef>
              <a:buSzPct val="100000"/>
              <a:defRPr/>
            </a:pPr>
            <a:endParaRPr lang="en-US" altLang="zh-TW" kern="0" dirty="0" smtClean="0">
              <a:latin typeface="Times New Roman" pitchFamily="18" charset="0"/>
              <a:cs typeface="Times New Roman" pitchFamily="18" charset="0"/>
            </a:endParaRPr>
          </a:p>
          <a:p>
            <a:pPr marL="574675" indent="-234950" defTabSz="762000" eaLnBrk="0" hangingPunct="0">
              <a:spcBef>
                <a:spcPct val="20000"/>
              </a:spcBef>
              <a:buSzPct val="100000"/>
              <a:defRPr/>
            </a:pPr>
            <a:endParaRPr lang="en-US" altLang="zh-TW" kern="0" dirty="0" smtClean="0">
              <a:latin typeface="Times New Roman" pitchFamily="18" charset="0"/>
              <a:cs typeface="Times New Roman" pitchFamily="18" charset="0"/>
            </a:endParaRPr>
          </a:p>
          <a:p>
            <a:pPr marL="574675" indent="-234950" defTabSz="762000" eaLnBrk="0" hangingPunct="0">
              <a:spcBef>
                <a:spcPct val="20000"/>
              </a:spcBef>
              <a:buSzPct val="100000"/>
              <a:defRPr/>
            </a:pPr>
            <a:endParaRPr lang="en-US" altLang="zh-TW" kern="0" dirty="0" smtClean="0">
              <a:latin typeface="Times New Roman" pitchFamily="18" charset="0"/>
              <a:cs typeface="Times New Roman" pitchFamily="18" charset="0"/>
            </a:endParaRPr>
          </a:p>
          <a:p>
            <a:pPr marL="574675" indent="-234950" defTabSz="762000" eaLnBrk="0" hangingPunct="0">
              <a:spcBef>
                <a:spcPct val="20000"/>
              </a:spcBef>
              <a:buSzPct val="100000"/>
              <a:defRPr/>
            </a:pPr>
            <a:endParaRPr lang="en-US" altLang="zh-TW" kern="0" dirty="0" smtClean="0">
              <a:latin typeface="Times New Roman" pitchFamily="18" charset="0"/>
              <a:cs typeface="Times New Roman" pitchFamily="18" charset="0"/>
            </a:endParaRPr>
          </a:p>
          <a:p>
            <a:pPr marL="574675" indent="-234950" defTabSz="762000" eaLnBrk="0" hangingPunct="0">
              <a:spcBef>
                <a:spcPct val="20000"/>
              </a:spcBef>
              <a:buSzPct val="100000"/>
              <a:defRPr/>
            </a:pPr>
            <a:endParaRPr lang="en-US" altLang="zh-TW" kern="0" dirty="0" smtClean="0">
              <a:latin typeface="Times New Roman" pitchFamily="18" charset="0"/>
              <a:cs typeface="Times New Roman" pitchFamily="18" charset="0"/>
            </a:endParaRPr>
          </a:p>
          <a:p>
            <a:pPr marL="574675" indent="-234950" defTabSz="762000" eaLnBrk="0" hangingPunct="0">
              <a:spcBef>
                <a:spcPct val="20000"/>
              </a:spcBef>
              <a:buSzPct val="100000"/>
              <a:defRPr/>
            </a:pPr>
            <a:endParaRPr lang="en-US" altLang="zh-TW" kern="0" dirty="0" smtClean="0">
              <a:latin typeface="Times New Roman" pitchFamily="18" charset="0"/>
              <a:cs typeface="Times New Roman" pitchFamily="18" charset="0"/>
            </a:endParaRPr>
          </a:p>
          <a:p>
            <a:pPr marL="574675" indent="-234950" defTabSz="762000" eaLnBrk="0" hangingPunct="0">
              <a:spcBef>
                <a:spcPct val="20000"/>
              </a:spcBef>
              <a:buSzPct val="100000"/>
              <a:defRPr/>
            </a:pPr>
            <a:r>
              <a:rPr lang="en-US" altLang="zh-TW" b="1" kern="0" dirty="0" smtClean="0">
                <a:latin typeface="Times New Roman" pitchFamily="18" charset="0"/>
                <a:cs typeface="Times New Roman" pitchFamily="18" charset="0"/>
              </a:rPr>
              <a:t>Conclusion: </a:t>
            </a:r>
            <a:r>
              <a:rPr lang="en-US" altLang="zh-TW" kern="0" dirty="0" smtClean="0">
                <a:latin typeface="Times New Roman" pitchFamily="18" charset="0"/>
                <a:cs typeface="Times New Roman" pitchFamily="18" charset="0"/>
              </a:rPr>
              <a:t>Factory keep monitoring the root cause during production to find out where come from that screw.</a:t>
            </a:r>
          </a:p>
        </p:txBody>
      </p:sp>
      <p:sp>
        <p:nvSpPr>
          <p:cNvPr id="6" name="文字方塊 5"/>
          <p:cNvSpPr txBox="1"/>
          <p:nvPr/>
        </p:nvSpPr>
        <p:spPr>
          <a:xfrm>
            <a:off x="11662180" y="6501145"/>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pic>
        <p:nvPicPr>
          <p:cNvPr id="34817" name="Picture 1"/>
          <p:cNvPicPr>
            <a:picLocks noChangeAspect="1" noChangeArrowheads="1"/>
          </p:cNvPicPr>
          <p:nvPr/>
        </p:nvPicPr>
        <p:blipFill>
          <a:blip r:embed="rId3" cstate="print"/>
          <a:srcRect/>
          <a:stretch>
            <a:fillRect/>
          </a:stretch>
        </p:blipFill>
        <p:spPr bwMode="auto">
          <a:xfrm>
            <a:off x="2062758" y="2636912"/>
            <a:ext cx="4289838" cy="1728192"/>
          </a:xfrm>
          <a:prstGeom prst="rect">
            <a:avLst/>
          </a:prstGeom>
          <a:noFill/>
          <a:ln w="9525">
            <a:noFill/>
            <a:miter lim="800000"/>
            <a:headEnd/>
            <a:tailEnd/>
          </a:ln>
        </p:spPr>
      </p:pic>
      <p:pic>
        <p:nvPicPr>
          <p:cNvPr id="34818" name="Picture 2"/>
          <p:cNvPicPr>
            <a:picLocks noChangeAspect="1" noChangeArrowheads="1"/>
          </p:cNvPicPr>
          <p:nvPr/>
        </p:nvPicPr>
        <p:blipFill>
          <a:blip r:embed="rId4" cstate="print"/>
          <a:srcRect/>
          <a:stretch>
            <a:fillRect/>
          </a:stretch>
        </p:blipFill>
        <p:spPr bwMode="auto">
          <a:xfrm>
            <a:off x="6455246" y="2636912"/>
            <a:ext cx="3443769" cy="1728192"/>
          </a:xfrm>
          <a:prstGeom prst="rect">
            <a:avLst/>
          </a:prstGeom>
          <a:noFill/>
          <a:ln w="9525">
            <a:noFill/>
            <a:miter lim="800000"/>
            <a:headEnd/>
            <a:tailEnd/>
          </a:ln>
        </p:spPr>
      </p:pic>
      <p:sp>
        <p:nvSpPr>
          <p:cNvPr id="8" name="TextBox 7"/>
          <p:cNvSpPr txBox="1"/>
          <p:nvPr/>
        </p:nvSpPr>
        <p:spPr>
          <a:xfrm>
            <a:off x="2134766" y="4437112"/>
            <a:ext cx="7632848" cy="646331"/>
          </a:xfrm>
          <a:prstGeom prst="rect">
            <a:avLst/>
          </a:prstGeom>
          <a:noFill/>
        </p:spPr>
        <p:txBody>
          <a:bodyPr wrap="square" rtlCol="0">
            <a:spAutoFit/>
          </a:bodyPr>
          <a:lstStyle/>
          <a:p>
            <a:r>
              <a:rPr lang="en-US" dirty="0" smtClean="0"/>
              <a:t>Some screw picture which use in Factory, but has not found kind of </a:t>
            </a:r>
            <a:r>
              <a:rPr lang="en-US" dirty="0" smtClean="0">
                <a:solidFill>
                  <a:srgbClr val="000000"/>
                </a:solidFill>
                <a:latin typeface="Times New Roman" pitchFamily="18" charset="0"/>
                <a:cs typeface="Times New Roman" pitchFamily="18" charset="0"/>
              </a:rPr>
              <a:t>undefined screw was packed gift packing</a:t>
            </a:r>
            <a:endParaRPr lang="en-US" dirty="0"/>
          </a:p>
        </p:txBody>
      </p:sp>
    </p:spTree>
    <p:extLst>
      <p:ext uri="{BB962C8B-B14F-4D97-AF65-F5344CB8AC3E}">
        <p14:creationId xmlns:p14="http://schemas.microsoft.com/office/powerpoint/2010/main" val="12591032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0"/>
          <p:cNvSpPr>
            <a:spLocks noChangeArrowheads="1"/>
          </p:cNvSpPr>
          <p:nvPr/>
        </p:nvSpPr>
        <p:spPr bwMode="auto">
          <a:xfrm>
            <a:off x="1829400" y="15128"/>
            <a:ext cx="6930102"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a:t>
            </a:r>
            <a:r>
              <a:rPr kumimoji="0" lang="en-US" altLang="zh-TW" sz="3200" b="1" dirty="0" smtClean="0">
                <a:latin typeface="Times New Roman" pitchFamily="18" charset="0"/>
                <a:ea typeface="標楷體" pitchFamily="65" charset="-120"/>
                <a:cs typeface="Times New Roman" pitchFamily="18" charset="0"/>
              </a:rPr>
              <a:t>Cause (continue)</a:t>
            </a:r>
            <a:endParaRPr kumimoji="0" lang="en-US" altLang="zh-TW" sz="3200" b="1" dirty="0">
              <a:latin typeface="Times New Roman" pitchFamily="18" charset="0"/>
              <a:ea typeface="標楷體" pitchFamily="65" charset="-120"/>
              <a:cs typeface="Times New Roman" pitchFamily="18" charset="0"/>
            </a:endParaRPr>
          </a:p>
        </p:txBody>
      </p:sp>
      <p:sp>
        <p:nvSpPr>
          <p:cNvPr id="4" name="Rectangle 3"/>
          <p:cNvSpPr/>
          <p:nvPr/>
        </p:nvSpPr>
        <p:spPr>
          <a:xfrm>
            <a:off x="262558" y="652344"/>
            <a:ext cx="11261509" cy="1951303"/>
          </a:xfrm>
          <a:prstGeom prst="rect">
            <a:avLst/>
          </a:prstGeom>
        </p:spPr>
        <p:txBody>
          <a:bodyPr wrap="square">
            <a:spAutoFit/>
          </a:bodyPr>
          <a:lstStyle/>
          <a:p>
            <a:pPr defTabSz="762000" eaLnBrk="0" hangingPunct="0">
              <a:spcBef>
                <a:spcPct val="20000"/>
              </a:spcBef>
              <a:buSzPct val="100000"/>
              <a:defRPr/>
            </a:pPr>
            <a:r>
              <a:rPr lang="en-US" altLang="zh-TW" sz="2000" b="1" kern="0" dirty="0" smtClean="0">
                <a:latin typeface="Times New Roman" pitchFamily="18" charset="0"/>
                <a:cs typeface="Times New Roman" pitchFamily="18" charset="0"/>
              </a:rPr>
              <a:t>4.4. </a:t>
            </a:r>
            <a:r>
              <a:rPr lang="en-US" altLang="zh-TW" sz="2000" b="1" kern="0" dirty="0">
                <a:latin typeface="Times New Roman" pitchFamily="18" charset="0"/>
                <a:cs typeface="Times New Roman" pitchFamily="18" charset="0"/>
              </a:rPr>
              <a:t>Label Font change</a:t>
            </a:r>
            <a:endParaRPr lang="en-US" altLang="zh-TW" sz="2000" b="1" kern="0" dirty="0" smtClean="0">
              <a:latin typeface="Times New Roman" pitchFamily="18" charset="0"/>
              <a:cs typeface="Times New Roman" pitchFamily="18" charset="0"/>
            </a:endParaRPr>
          </a:p>
          <a:p>
            <a:pPr marL="855663" indent="-457200" defTabSz="762000" eaLnBrk="0" hangingPunct="0">
              <a:spcBef>
                <a:spcPct val="20000"/>
              </a:spcBef>
              <a:buSzPct val="100000"/>
              <a:defRPr/>
            </a:pPr>
            <a:r>
              <a:rPr lang="en-US" altLang="zh-TW" b="1" kern="0" dirty="0" smtClean="0">
                <a:latin typeface="Times New Roman" pitchFamily="18" charset="0"/>
                <a:cs typeface="Times New Roman" pitchFamily="18" charset="0"/>
              </a:rPr>
              <a:t>Root cause:</a:t>
            </a:r>
          </a:p>
          <a:p>
            <a:pPr marL="855663" indent="-457200" defTabSz="762000" eaLnBrk="0" hangingPunct="0">
              <a:spcBef>
                <a:spcPct val="20000"/>
              </a:spcBef>
              <a:buSzPct val="100000"/>
              <a:buFontTx/>
              <a:buChar char="-"/>
              <a:defRPr/>
            </a:pPr>
            <a:r>
              <a:rPr lang="en-US" altLang="zh-TW" kern="0" dirty="0" smtClean="0">
                <a:latin typeface="Times New Roman" pitchFamily="18" charset="0"/>
                <a:cs typeface="Times New Roman" pitchFamily="18" charset="0"/>
              </a:rPr>
              <a:t>All Font and barcode spec we set up label print program follow customer request, no any change spec.</a:t>
            </a:r>
          </a:p>
          <a:p>
            <a:pPr marL="855663" indent="-457200" defTabSz="762000" eaLnBrk="0" hangingPunct="0">
              <a:spcBef>
                <a:spcPct val="20000"/>
              </a:spcBef>
              <a:buSzPct val="100000"/>
              <a:buFontTx/>
              <a:buChar char="-"/>
              <a:defRPr/>
            </a:pPr>
            <a:r>
              <a:rPr lang="en-US" altLang="zh-TW" kern="0" dirty="0" smtClean="0">
                <a:latin typeface="Times New Roman" pitchFamily="18" charset="0"/>
                <a:cs typeface="Times New Roman" pitchFamily="18" charset="0"/>
              </a:rPr>
              <a:t>Check Customer feedback problem is related to text Width%. At factory we set-up normally With% =100% but compare with customer feedback golden sample have a bit short, check with old printing program (B04 factory),  manually set-up With% = 120%. </a:t>
            </a:r>
            <a:endParaRPr lang="en-US" altLang="zh-TW" sz="2000" kern="0" dirty="0" smtClean="0">
              <a:solidFill>
                <a:srgbClr val="FF0000"/>
              </a:solidFill>
              <a:latin typeface="Times New Roman" pitchFamily="18" charset="0"/>
              <a:cs typeface="Times New Roman" pitchFamily="18" charset="0"/>
            </a:endParaRPr>
          </a:p>
        </p:txBody>
      </p:sp>
      <p:sp>
        <p:nvSpPr>
          <p:cNvPr id="6" name="文字方塊 5"/>
          <p:cNvSpPr txBox="1"/>
          <p:nvPr/>
        </p:nvSpPr>
        <p:spPr>
          <a:xfrm>
            <a:off x="11662180" y="6501145"/>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7" name="Rectangle 6"/>
          <p:cNvSpPr/>
          <p:nvPr/>
        </p:nvSpPr>
        <p:spPr>
          <a:xfrm>
            <a:off x="723839" y="5529592"/>
            <a:ext cx="11261509" cy="923330"/>
          </a:xfrm>
          <a:prstGeom prst="rect">
            <a:avLst/>
          </a:prstGeom>
        </p:spPr>
        <p:txBody>
          <a:bodyPr wrap="square">
            <a:spAutoFit/>
          </a:bodyPr>
          <a:lstStyle/>
          <a:p>
            <a:pPr marL="1150938" indent="-1150938" defTabSz="762000" eaLnBrk="0" hangingPunct="0">
              <a:spcBef>
                <a:spcPct val="20000"/>
              </a:spcBef>
              <a:buSzPct val="100000"/>
              <a:defRPr/>
            </a:pPr>
            <a:r>
              <a:rPr lang="en-US" altLang="zh-TW" b="1" kern="0" dirty="0" smtClean="0">
                <a:latin typeface="Times New Roman" pitchFamily="18" charset="0"/>
                <a:cs typeface="Times New Roman" pitchFamily="18" charset="0"/>
              </a:rPr>
              <a:t>Conclusion: </a:t>
            </a:r>
            <a:r>
              <a:rPr lang="en-US" altLang="zh-TW" kern="0" dirty="0" smtClean="0">
                <a:latin typeface="Times New Roman" pitchFamily="18" charset="0"/>
                <a:cs typeface="Times New Roman" pitchFamily="18" charset="0"/>
              </a:rPr>
              <a:t>According to program set up pictures, we are no change any font or spec of label, all set up follow customer approved and PMD defined. But do not manual change set-up With%  = 120%, which cause text data face a bit short </a:t>
            </a:r>
            <a:r>
              <a:rPr lang="en-US" altLang="zh-TW" kern="0" dirty="0" err="1" smtClean="0">
                <a:latin typeface="Times New Roman" pitchFamily="18" charset="0"/>
                <a:cs typeface="Times New Roman" pitchFamily="18" charset="0"/>
              </a:rPr>
              <a:t>v.s</a:t>
            </a:r>
            <a:r>
              <a:rPr lang="en-US" altLang="zh-TW" kern="0" dirty="0" smtClean="0">
                <a:latin typeface="Times New Roman" pitchFamily="18" charset="0"/>
                <a:cs typeface="Times New Roman" pitchFamily="18" charset="0"/>
              </a:rPr>
              <a:t> golden sample</a:t>
            </a:r>
            <a:endParaRPr lang="en-US" dirty="0" smtClean="0">
              <a:latin typeface="Times New Roman" pitchFamily="18" charset="0"/>
              <a:cs typeface="Times New Roman" pitchFamily="18" charset="0"/>
            </a:endParaRPr>
          </a:p>
        </p:txBody>
      </p:sp>
      <p:pic>
        <p:nvPicPr>
          <p:cNvPr id="9" name="Picture 8"/>
          <p:cNvPicPr>
            <a:picLocks noChangeAspect="1"/>
          </p:cNvPicPr>
          <p:nvPr/>
        </p:nvPicPr>
        <p:blipFill>
          <a:blip r:embed="rId3" cstate="print"/>
          <a:stretch>
            <a:fillRect/>
          </a:stretch>
        </p:blipFill>
        <p:spPr>
          <a:xfrm>
            <a:off x="6167214" y="2467128"/>
            <a:ext cx="2510436" cy="1517587"/>
          </a:xfrm>
          <a:prstGeom prst="rect">
            <a:avLst/>
          </a:prstGeom>
        </p:spPr>
      </p:pic>
      <p:pic>
        <p:nvPicPr>
          <p:cNvPr id="11" name="Picture 10"/>
          <p:cNvPicPr>
            <a:picLocks noChangeAspect="1"/>
          </p:cNvPicPr>
          <p:nvPr/>
        </p:nvPicPr>
        <p:blipFill>
          <a:blip r:embed="rId4" cstate="print"/>
          <a:stretch>
            <a:fillRect/>
          </a:stretch>
        </p:blipFill>
        <p:spPr>
          <a:xfrm>
            <a:off x="9191550" y="2492896"/>
            <a:ext cx="2601792" cy="1603523"/>
          </a:xfrm>
          <a:prstGeom prst="rect">
            <a:avLst/>
          </a:prstGeom>
        </p:spPr>
      </p:pic>
      <p:pic>
        <p:nvPicPr>
          <p:cNvPr id="2" name="Picture 1"/>
          <p:cNvPicPr>
            <a:picLocks noChangeAspect="1"/>
          </p:cNvPicPr>
          <p:nvPr/>
        </p:nvPicPr>
        <p:blipFill>
          <a:blip r:embed="rId5" cstate="print"/>
          <a:stretch>
            <a:fillRect/>
          </a:stretch>
        </p:blipFill>
        <p:spPr>
          <a:xfrm>
            <a:off x="6383238" y="4176844"/>
            <a:ext cx="2216036" cy="1419288"/>
          </a:xfrm>
          <a:prstGeom prst="rect">
            <a:avLst/>
          </a:prstGeom>
        </p:spPr>
      </p:pic>
      <p:pic>
        <p:nvPicPr>
          <p:cNvPr id="5" name="Picture 4"/>
          <p:cNvPicPr>
            <a:picLocks noChangeAspect="1"/>
          </p:cNvPicPr>
          <p:nvPr/>
        </p:nvPicPr>
        <p:blipFill>
          <a:blip r:embed="rId6" cstate="print"/>
          <a:stretch>
            <a:fillRect/>
          </a:stretch>
        </p:blipFill>
        <p:spPr>
          <a:xfrm>
            <a:off x="9433047" y="4263600"/>
            <a:ext cx="2223254" cy="1275449"/>
          </a:xfrm>
          <a:prstGeom prst="rect">
            <a:avLst/>
          </a:prstGeom>
        </p:spPr>
      </p:pic>
      <p:sp>
        <p:nvSpPr>
          <p:cNvPr id="8" name="Down Arrow 7"/>
          <p:cNvSpPr/>
          <p:nvPr/>
        </p:nvSpPr>
        <p:spPr>
          <a:xfrm flipH="1">
            <a:off x="7320926" y="4015779"/>
            <a:ext cx="110575" cy="205309"/>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itchFamily="18" charset="0"/>
              <a:cs typeface="Times New Roman" pitchFamily="18" charset="0"/>
            </a:endParaRPr>
          </a:p>
        </p:txBody>
      </p:sp>
      <p:sp>
        <p:nvSpPr>
          <p:cNvPr id="12" name="Down Arrow 11"/>
          <p:cNvSpPr/>
          <p:nvPr/>
        </p:nvSpPr>
        <p:spPr>
          <a:xfrm flipH="1">
            <a:off x="10478695" y="4102331"/>
            <a:ext cx="70735" cy="190765"/>
          </a:xfrm>
          <a:prstGeom prst="down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itchFamily="18" charset="0"/>
              <a:cs typeface="Times New Roman" pitchFamily="18" charset="0"/>
            </a:endParaRPr>
          </a:p>
        </p:txBody>
      </p:sp>
      <p:pic>
        <p:nvPicPr>
          <p:cNvPr id="10" name="Picture 9"/>
          <p:cNvPicPr>
            <a:picLocks noChangeAspect="1"/>
          </p:cNvPicPr>
          <p:nvPr/>
        </p:nvPicPr>
        <p:blipFill>
          <a:blip r:embed="rId7" cstate="print"/>
          <a:stretch>
            <a:fillRect/>
          </a:stretch>
        </p:blipFill>
        <p:spPr>
          <a:xfrm>
            <a:off x="1177356" y="2653392"/>
            <a:ext cx="3981746" cy="2435643"/>
          </a:xfrm>
          <a:prstGeom prst="rect">
            <a:avLst/>
          </a:prstGeom>
          <a:ln w="3175">
            <a:solidFill>
              <a:schemeClr val="tx1"/>
            </a:solidFill>
          </a:ln>
        </p:spPr>
      </p:pic>
      <p:sp>
        <p:nvSpPr>
          <p:cNvPr id="13" name="TextBox 12"/>
          <p:cNvSpPr txBox="1"/>
          <p:nvPr/>
        </p:nvSpPr>
        <p:spPr>
          <a:xfrm>
            <a:off x="1486695" y="5101664"/>
            <a:ext cx="3168351" cy="369332"/>
          </a:xfrm>
          <a:prstGeom prst="rect">
            <a:avLst/>
          </a:prstGeom>
          <a:noFill/>
        </p:spPr>
        <p:txBody>
          <a:bodyPr wrap="square" rtlCol="0">
            <a:spAutoFit/>
          </a:bodyPr>
          <a:lstStyle/>
          <a:p>
            <a:r>
              <a:rPr lang="en-US" dirty="0" smtClean="0">
                <a:latin typeface="Times New Roman" pitchFamily="18" charset="0"/>
                <a:cs typeface="Times New Roman" pitchFamily="18" charset="0"/>
              </a:rPr>
              <a:t>PMD defined Label print setup</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252355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0"/>
          <p:cNvSpPr>
            <a:spLocks noChangeArrowheads="1"/>
          </p:cNvSpPr>
          <p:nvPr/>
        </p:nvSpPr>
        <p:spPr bwMode="auto">
          <a:xfrm>
            <a:off x="1829400" y="21165"/>
            <a:ext cx="6930102"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a:t>
            </a:r>
            <a:r>
              <a:rPr kumimoji="0" lang="en-US" altLang="zh-TW" sz="3200" b="1" dirty="0" smtClean="0">
                <a:latin typeface="Times New Roman" pitchFamily="18" charset="0"/>
                <a:ea typeface="標楷體" pitchFamily="65" charset="-120"/>
                <a:cs typeface="Times New Roman" pitchFamily="18" charset="0"/>
              </a:rPr>
              <a:t>Cause (continue)</a:t>
            </a:r>
            <a:endParaRPr kumimoji="0" lang="en-US" altLang="zh-TW" sz="3200" b="1" dirty="0">
              <a:latin typeface="Times New Roman" pitchFamily="18" charset="0"/>
              <a:ea typeface="標楷體" pitchFamily="65" charset="-120"/>
              <a:cs typeface="Times New Roman" pitchFamily="18" charset="0"/>
            </a:endParaRPr>
          </a:p>
        </p:txBody>
      </p:sp>
      <p:sp>
        <p:nvSpPr>
          <p:cNvPr id="4" name="Rectangle 3"/>
          <p:cNvSpPr/>
          <p:nvPr/>
        </p:nvSpPr>
        <p:spPr>
          <a:xfrm>
            <a:off x="334566" y="764704"/>
            <a:ext cx="11377264" cy="5047536"/>
          </a:xfrm>
          <a:prstGeom prst="rect">
            <a:avLst/>
          </a:prstGeom>
        </p:spPr>
        <p:txBody>
          <a:bodyPr wrap="square">
            <a:spAutoFit/>
          </a:bodyPr>
          <a:lstStyle/>
          <a:p>
            <a:pPr defTabSz="762000" eaLnBrk="0" hangingPunct="0">
              <a:spcBef>
                <a:spcPct val="20000"/>
              </a:spcBef>
              <a:buSzPct val="100000"/>
              <a:defRPr/>
            </a:pPr>
            <a:r>
              <a:rPr lang="en-US" altLang="zh-TW" sz="2000" b="1" kern="0" dirty="0" smtClean="0">
                <a:latin typeface="Times New Roman" pitchFamily="18" charset="0"/>
                <a:cs typeface="Times New Roman" pitchFamily="18" charset="0"/>
              </a:rPr>
              <a:t>4.5. </a:t>
            </a:r>
            <a:r>
              <a:rPr lang="en-US" altLang="zh-TW" sz="2000" b="1" kern="0" dirty="0" err="1">
                <a:latin typeface="Times New Roman" pitchFamily="18" charset="0"/>
                <a:cs typeface="Times New Roman" pitchFamily="18" charset="0"/>
              </a:rPr>
              <a:t>Giftbox</a:t>
            </a:r>
            <a:r>
              <a:rPr lang="en-US" altLang="zh-TW" sz="2000" b="1" kern="0" dirty="0">
                <a:latin typeface="Times New Roman" pitchFamily="18" charset="0"/>
                <a:cs typeface="Times New Roman" pitchFamily="18" charset="0"/>
              </a:rPr>
              <a:t> contamination </a:t>
            </a:r>
          </a:p>
          <a:p>
            <a:pPr marL="406400" defTabSz="762000" eaLnBrk="0" hangingPunct="0">
              <a:spcBef>
                <a:spcPct val="20000"/>
              </a:spcBef>
              <a:buSzPct val="100000"/>
              <a:defRP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oil </a:t>
            </a:r>
            <a:r>
              <a:rPr lang="en-US" sz="2000" dirty="0" smtClean="0">
                <a:latin typeface="Times New Roman" pitchFamily="18" charset="0"/>
                <a:cs typeface="Times New Roman" pitchFamily="18" charset="0"/>
              </a:rPr>
              <a:t>on Box and shoe footprint :</a:t>
            </a:r>
          </a:p>
          <a:p>
            <a:pPr marL="406400" defTabSz="762000" eaLnBrk="0" hangingPunct="0">
              <a:spcBef>
                <a:spcPct val="20000"/>
              </a:spcBef>
              <a:buSzPct val="100000"/>
              <a:defRPr/>
            </a:pPr>
            <a:endParaRPr lang="en-US" sz="2000" dirty="0" smtClean="0">
              <a:latin typeface="Times New Roman" pitchFamily="18" charset="0"/>
              <a:cs typeface="Times New Roman" pitchFamily="18" charset="0"/>
            </a:endParaRPr>
          </a:p>
          <a:p>
            <a:pPr marL="406400" defTabSz="762000" eaLnBrk="0" hangingPunct="0">
              <a:spcBef>
                <a:spcPct val="20000"/>
              </a:spcBef>
              <a:buSzPct val="100000"/>
              <a:defRPr/>
            </a:pPr>
            <a:endParaRPr lang="en-US" sz="2000" dirty="0">
              <a:latin typeface="Times New Roman" pitchFamily="18" charset="0"/>
              <a:cs typeface="Times New Roman" pitchFamily="18" charset="0"/>
            </a:endParaRPr>
          </a:p>
          <a:p>
            <a:pPr marL="406400" defTabSz="762000" eaLnBrk="0" hangingPunct="0">
              <a:spcBef>
                <a:spcPct val="20000"/>
              </a:spcBef>
              <a:buSzPct val="100000"/>
              <a:defRPr/>
            </a:pPr>
            <a:endParaRPr lang="en-US" sz="2000" dirty="0" smtClean="0">
              <a:latin typeface="Times New Roman" pitchFamily="18" charset="0"/>
              <a:cs typeface="Times New Roman" pitchFamily="18" charset="0"/>
            </a:endParaRPr>
          </a:p>
          <a:p>
            <a:pPr marL="406400" defTabSz="762000" eaLnBrk="0" hangingPunct="0">
              <a:spcBef>
                <a:spcPct val="20000"/>
              </a:spcBef>
              <a:buSzPct val="100000"/>
              <a:defRPr/>
            </a:pPr>
            <a:endParaRPr lang="en-US" sz="2000" dirty="0">
              <a:latin typeface="Times New Roman" pitchFamily="18" charset="0"/>
              <a:cs typeface="Times New Roman" pitchFamily="18" charset="0"/>
            </a:endParaRPr>
          </a:p>
          <a:p>
            <a:pPr marL="406400" defTabSz="762000" eaLnBrk="0" hangingPunct="0">
              <a:spcBef>
                <a:spcPct val="20000"/>
              </a:spcBef>
              <a:buSzPct val="100000"/>
              <a:defRPr/>
            </a:pPr>
            <a:endParaRPr lang="en-US" sz="2000" dirty="0" smtClean="0">
              <a:latin typeface="Times New Roman" pitchFamily="18" charset="0"/>
              <a:cs typeface="Times New Roman" pitchFamily="18" charset="0"/>
            </a:endParaRPr>
          </a:p>
          <a:p>
            <a:pPr marL="406400" defTabSz="762000" eaLnBrk="0" hangingPunct="0">
              <a:spcBef>
                <a:spcPct val="20000"/>
              </a:spcBef>
              <a:buSzPct val="100000"/>
              <a:defRPr/>
            </a:pPr>
            <a:endParaRPr lang="en-US" altLang="zh-TW" sz="2000" dirty="0" smtClean="0">
              <a:latin typeface="Times New Roman" pitchFamily="18" charset="0"/>
              <a:cs typeface="Times New Roman" pitchFamily="18" charset="0"/>
            </a:endParaRPr>
          </a:p>
          <a:p>
            <a:pPr marL="406400" defTabSz="762000" eaLnBrk="0" hangingPunct="0">
              <a:spcBef>
                <a:spcPct val="20000"/>
              </a:spcBef>
              <a:buSzPct val="100000"/>
              <a:defRPr/>
            </a:pPr>
            <a:endParaRPr lang="en-US" altLang="zh-TW" sz="2000" dirty="0" smtClean="0">
              <a:latin typeface="Times New Roman" pitchFamily="18" charset="0"/>
              <a:cs typeface="Times New Roman" pitchFamily="18" charset="0"/>
            </a:endParaRPr>
          </a:p>
          <a:p>
            <a:pPr marL="406400" defTabSz="762000" eaLnBrk="0" hangingPunct="0">
              <a:spcBef>
                <a:spcPct val="20000"/>
              </a:spcBef>
              <a:buSzPct val="100000"/>
              <a:defRPr/>
            </a:pPr>
            <a:endParaRPr lang="en-US" altLang="zh-TW" sz="2000" dirty="0" smtClean="0">
              <a:latin typeface="Times New Roman" pitchFamily="18" charset="0"/>
              <a:cs typeface="Times New Roman" pitchFamily="18" charset="0"/>
            </a:endParaRPr>
          </a:p>
          <a:p>
            <a:pPr marL="406400" defTabSz="762000" eaLnBrk="0" hangingPunct="0">
              <a:lnSpc>
                <a:spcPct val="130000"/>
              </a:lnSpc>
              <a:spcBef>
                <a:spcPct val="20000"/>
              </a:spcBef>
              <a:buSzPct val="100000"/>
              <a:defRPr/>
            </a:pPr>
            <a:r>
              <a:rPr lang="en-US" altLang="zh-TW" sz="2000" b="1" dirty="0" smtClean="0">
                <a:latin typeface="Times New Roman" pitchFamily="18" charset="0"/>
                <a:cs typeface="Times New Roman" pitchFamily="18" charset="0"/>
              </a:rPr>
              <a:t>Occur</a:t>
            </a:r>
            <a:r>
              <a:rPr lang="en-US" altLang="zh-TW" sz="2000" b="1" kern="0" dirty="0" smtClean="0">
                <a:latin typeface="Times New Roman" pitchFamily="18" charset="0"/>
                <a:cs typeface="Times New Roman" pitchFamily="18" charset="0"/>
              </a:rPr>
              <a:t> cause: </a:t>
            </a:r>
            <a:r>
              <a:rPr lang="en-US" altLang="zh-TW" sz="2000" kern="0" dirty="0" smtClean="0">
                <a:latin typeface="Times New Roman" pitchFamily="18" charset="0"/>
                <a:cs typeface="Times New Roman" pitchFamily="18" charset="0"/>
              </a:rPr>
              <a:t>This is material incoming issue, vendor have improved this issue</a:t>
            </a:r>
            <a:r>
              <a:rPr lang="en-US" sz="2000" dirty="0" smtClean="0">
                <a:latin typeface="Times New Roman" pitchFamily="18" charset="0"/>
                <a:cs typeface="Times New Roman" pitchFamily="18" charset="0"/>
              </a:rPr>
              <a:t>.</a:t>
            </a:r>
          </a:p>
          <a:p>
            <a:pPr marL="406400" defTabSz="762000" eaLnBrk="0" hangingPunct="0">
              <a:lnSpc>
                <a:spcPct val="130000"/>
              </a:lnSpc>
              <a:spcBef>
                <a:spcPct val="20000"/>
              </a:spcBef>
              <a:buSzPct val="100000"/>
              <a:defRPr/>
            </a:pPr>
            <a:r>
              <a:rPr lang="en-US" altLang="zh-TW" sz="2000" b="1" kern="0" dirty="0" smtClean="0">
                <a:latin typeface="Times New Roman" pitchFamily="18" charset="0"/>
                <a:cs typeface="Times New Roman" pitchFamily="18" charset="0"/>
              </a:rPr>
              <a:t>Escape cause: </a:t>
            </a:r>
            <a:r>
              <a:rPr lang="en-US" altLang="zh-TW" sz="2000" kern="0" dirty="0">
                <a:latin typeface="Times New Roman" pitchFamily="18" charset="0"/>
                <a:cs typeface="Times New Roman" pitchFamily="18" charset="0"/>
              </a:rPr>
              <a:t>A</a:t>
            </a:r>
            <a:r>
              <a:rPr lang="en-US" altLang="zh-TW" sz="2000" kern="0" dirty="0" smtClean="0">
                <a:latin typeface="Times New Roman" pitchFamily="18" charset="0"/>
                <a:cs typeface="Times New Roman" pitchFamily="18" charset="0"/>
              </a:rPr>
              <a:t>t Pack Box station </a:t>
            </a:r>
            <a:r>
              <a:rPr lang="en-US" altLang="zh-TW" sz="2000" kern="0" dirty="0">
                <a:latin typeface="Times New Roman" pitchFamily="18" charset="0"/>
                <a:cs typeface="Times New Roman" pitchFamily="18" charset="0"/>
              </a:rPr>
              <a:t>OP </a:t>
            </a:r>
            <a:r>
              <a:rPr lang="en-US" altLang="zh-TW" sz="2000" kern="0" dirty="0" smtClean="0">
                <a:latin typeface="Times New Roman" pitchFamily="18" charset="0"/>
                <a:cs typeface="Times New Roman" pitchFamily="18" charset="0"/>
              </a:rPr>
              <a:t>didn’t  check this issue because SOP didn’t request check Box visual, so lead to these NG box escape to customer.</a:t>
            </a:r>
          </a:p>
        </p:txBody>
      </p:sp>
      <p:sp>
        <p:nvSpPr>
          <p:cNvPr id="6" name="文字方塊 5"/>
          <p:cNvSpPr txBox="1"/>
          <p:nvPr/>
        </p:nvSpPr>
        <p:spPr>
          <a:xfrm>
            <a:off x="11662180" y="6501145"/>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pic>
        <p:nvPicPr>
          <p:cNvPr id="5" name="Picture 4"/>
          <p:cNvPicPr>
            <a:picLocks noChangeAspect="1"/>
          </p:cNvPicPr>
          <p:nvPr/>
        </p:nvPicPr>
        <p:blipFill>
          <a:blip r:embed="rId3" cstate="print"/>
          <a:stretch>
            <a:fillRect/>
          </a:stretch>
        </p:blipFill>
        <p:spPr>
          <a:xfrm>
            <a:off x="1126654" y="1772817"/>
            <a:ext cx="3647797" cy="2304255"/>
          </a:xfrm>
          <a:prstGeom prst="rect">
            <a:avLst/>
          </a:prstGeom>
        </p:spPr>
      </p:pic>
      <p:pic>
        <p:nvPicPr>
          <p:cNvPr id="7" name="Picture 6"/>
          <p:cNvPicPr>
            <a:picLocks noChangeAspect="1"/>
          </p:cNvPicPr>
          <p:nvPr/>
        </p:nvPicPr>
        <p:blipFill>
          <a:blip r:embed="rId4" cstate="print"/>
          <a:stretch>
            <a:fillRect/>
          </a:stretch>
        </p:blipFill>
        <p:spPr>
          <a:xfrm rot="16200000">
            <a:off x="5873926" y="985988"/>
            <a:ext cx="2304254" cy="4021929"/>
          </a:xfrm>
          <a:prstGeom prst="rect">
            <a:avLst/>
          </a:prstGeom>
        </p:spPr>
      </p:pic>
    </p:spTree>
    <p:extLst>
      <p:ext uri="{BB962C8B-B14F-4D97-AF65-F5344CB8AC3E}">
        <p14:creationId xmlns:p14="http://schemas.microsoft.com/office/powerpoint/2010/main" val="38761482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4" name="Rectangle 4"/>
          <p:cNvSpPr>
            <a:spLocks noChangeArrowheads="1"/>
          </p:cNvSpPr>
          <p:nvPr/>
        </p:nvSpPr>
        <p:spPr bwMode="auto">
          <a:xfrm>
            <a:off x="1810181" y="15931"/>
            <a:ext cx="3996993"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5</a:t>
            </a:r>
            <a:r>
              <a:rPr kumimoji="0" lang="en-US" altLang="zh-TW" sz="3200" b="1" dirty="0">
                <a:latin typeface="Times New Roman" pitchFamily="18" charset="0"/>
                <a:ea typeface="標楷體" pitchFamily="65" charset="-120"/>
                <a:cs typeface="Times New Roman" pitchFamily="18" charset="0"/>
              </a:rPr>
              <a:t>. Corrective Action</a:t>
            </a:r>
          </a:p>
        </p:txBody>
      </p:sp>
      <p:sp>
        <p:nvSpPr>
          <p:cNvPr id="2" name="TextBox 1"/>
          <p:cNvSpPr txBox="1"/>
          <p:nvPr/>
        </p:nvSpPr>
        <p:spPr>
          <a:xfrm>
            <a:off x="359904" y="427650"/>
            <a:ext cx="6912768" cy="5973943"/>
          </a:xfrm>
          <a:prstGeom prst="rect">
            <a:avLst/>
          </a:prstGeom>
          <a:noFill/>
        </p:spPr>
        <p:txBody>
          <a:bodyPr wrap="square" rtlCol="0">
            <a:spAutoFit/>
          </a:bodyPr>
          <a:lstStyle/>
          <a:p>
            <a:pPr>
              <a:lnSpc>
                <a:spcPct val="130000"/>
              </a:lnSpc>
            </a:pPr>
            <a:r>
              <a:rPr lang="en-US" sz="2000" b="1" dirty="0" smtClean="0">
                <a:latin typeface="Times New Roman" pitchFamily="18" charset="0"/>
                <a:cs typeface="Times New Roman" pitchFamily="18" charset="0"/>
              </a:rPr>
              <a:t>5.1 </a:t>
            </a:r>
            <a:r>
              <a:rPr lang="en-US" sz="2000" b="1" dirty="0">
                <a:latin typeface="Times New Roman" pitchFamily="18" charset="0"/>
                <a:cs typeface="Times New Roman" pitchFamily="18" charset="0"/>
              </a:rPr>
              <a:t>RCU </a:t>
            </a:r>
            <a:r>
              <a:rPr lang="en-US" sz="2000" b="1" dirty="0" smtClean="0">
                <a:latin typeface="Times New Roman" pitchFamily="18" charset="0"/>
                <a:cs typeface="Times New Roman" pitchFamily="18" charset="0"/>
              </a:rPr>
              <a:t>missing issue :</a:t>
            </a:r>
          </a:p>
          <a:p>
            <a:pPr>
              <a:lnSpc>
                <a:spcPct val="130000"/>
              </a:lnSpc>
              <a:buFont typeface="Wingdings" pitchFamily="2" charset="2"/>
              <a:buChar char="Ø"/>
            </a:pPr>
            <a:r>
              <a:rPr lang="en-US" sz="2000" b="1" dirty="0" smtClean="0">
                <a:latin typeface="Times New Roman" pitchFamily="18" charset="0"/>
                <a:cs typeface="Times New Roman" pitchFamily="18" charset="0"/>
              </a:rPr>
              <a:t>    Short term action:</a:t>
            </a:r>
          </a:p>
          <a:p>
            <a:pPr marL="914400" indent="-508000">
              <a:lnSpc>
                <a:spcPct val="130000"/>
              </a:lnSpc>
            </a:pPr>
            <a:r>
              <a:rPr lang="en-US" dirty="0" smtClean="0">
                <a:latin typeface="Times New Roman" pitchFamily="18" charset="0"/>
                <a:cs typeface="Times New Roman" pitchFamily="18" charset="0"/>
              </a:rPr>
              <a:t>5.1.1. Alarm </a:t>
            </a:r>
            <a:r>
              <a:rPr lang="en-US" dirty="0">
                <a:latin typeface="Times New Roman" pitchFamily="18" charset="0"/>
                <a:cs typeface="Times New Roman" pitchFamily="18" charset="0"/>
              </a:rPr>
              <a:t>and remind line leader and all operators at production line </a:t>
            </a:r>
            <a:r>
              <a:rPr lang="en-US" dirty="0">
                <a:solidFill>
                  <a:srgbClr val="FF0000"/>
                </a:solidFill>
                <a:latin typeface="Times New Roman" pitchFamily="18" charset="0"/>
                <a:cs typeface="Times New Roman" pitchFamily="18" charset="0"/>
              </a:rPr>
              <a:t>do not </a:t>
            </a:r>
            <a:r>
              <a:rPr lang="en-US" dirty="0" smtClean="0">
                <a:solidFill>
                  <a:srgbClr val="FF0000"/>
                </a:solidFill>
                <a:latin typeface="Times New Roman" pitchFamily="18" charset="0"/>
                <a:cs typeface="Times New Roman" pitchFamily="18" charset="0"/>
              </a:rPr>
              <a:t>by pass any accessory in any case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Training Line leader and OP doing follow process and </a:t>
            </a:r>
            <a:r>
              <a:rPr lang="en-US" dirty="0" smtClean="0">
                <a:latin typeface="Times New Roman" pitchFamily="18" charset="0"/>
                <a:cs typeface="Times New Roman" pitchFamily="18" charset="0"/>
              </a:rPr>
              <a:t>SOP.</a:t>
            </a:r>
          </a:p>
          <a:p>
            <a:pPr marL="914400" indent="-508000">
              <a:lnSpc>
                <a:spcPct val="130000"/>
              </a:lnSpc>
            </a:pPr>
            <a:r>
              <a:rPr lang="en-US" altLang="zh-TW" kern="0" dirty="0" smtClean="0">
                <a:solidFill>
                  <a:srgbClr val="0000FF"/>
                </a:solidFill>
                <a:latin typeface="Times New Roman" pitchFamily="18" charset="0"/>
                <a:cs typeface="Times New Roman" pitchFamily="18" charset="0"/>
              </a:rPr>
              <a:t>	Owner: PD: </a:t>
            </a:r>
            <a:r>
              <a:rPr lang="en-US" altLang="zh-TW" kern="0" dirty="0" err="1" smtClean="0">
                <a:solidFill>
                  <a:srgbClr val="0000FF"/>
                </a:solidFill>
                <a:latin typeface="Times New Roman" pitchFamily="18" charset="0"/>
                <a:cs typeface="Times New Roman" pitchFamily="18" charset="0"/>
              </a:rPr>
              <a:t>Wen</a:t>
            </a:r>
            <a:r>
              <a:rPr lang="en-US" altLang="zh-TW" kern="0" dirty="0" smtClean="0">
                <a:solidFill>
                  <a:srgbClr val="0000FF"/>
                </a:solidFill>
                <a:latin typeface="Times New Roman" pitchFamily="18" charset="0"/>
                <a:cs typeface="Times New Roman" pitchFamily="18" charset="0"/>
              </a:rPr>
              <a:t> Yong Due date: 02 Jul 2020 </a:t>
            </a:r>
            <a:r>
              <a:rPr lang="en-US" altLang="zh-TW" kern="0" dirty="0" smtClean="0">
                <a:solidFill>
                  <a:srgbClr val="0000FF"/>
                </a:solidFill>
                <a:latin typeface="Times New Roman" pitchFamily="18" charset="0"/>
                <a:cs typeface="Times New Roman" pitchFamily="18" charset="0"/>
                <a:sym typeface="Wingdings" pitchFamily="2" charset="2"/>
              </a:rPr>
              <a:t>Done</a:t>
            </a:r>
            <a:endParaRPr lang="en-US" altLang="zh-TW" kern="0" dirty="0" smtClean="0">
              <a:solidFill>
                <a:srgbClr val="0000FF"/>
              </a:solidFill>
              <a:latin typeface="Times New Roman" pitchFamily="18" charset="0"/>
              <a:cs typeface="Times New Roman" pitchFamily="18" charset="0"/>
            </a:endParaRPr>
          </a:p>
          <a:p>
            <a:pPr marL="914400" indent="-508000">
              <a:lnSpc>
                <a:spcPct val="130000"/>
              </a:lnSpc>
            </a:pPr>
            <a:r>
              <a:rPr lang="en-US" altLang="zh-TW" kern="0" dirty="0" smtClean="0">
                <a:latin typeface="Times New Roman" pitchFamily="18" charset="0"/>
                <a:cs typeface="Times New Roman" pitchFamily="18" charset="0"/>
              </a:rPr>
              <a:t>5.1.2. Update NG picture to Arrange accessory SOP for OP check and notice each begin shift.</a:t>
            </a:r>
          </a:p>
          <a:p>
            <a:pPr marL="914400" indent="-508000">
              <a:lnSpc>
                <a:spcPct val="130000"/>
              </a:lnSpc>
            </a:pPr>
            <a:r>
              <a:rPr lang="en-US" altLang="zh-TW" kern="0" dirty="0" smtClean="0">
                <a:solidFill>
                  <a:srgbClr val="0000FF"/>
                </a:solidFill>
                <a:latin typeface="Times New Roman" pitchFamily="18" charset="0"/>
                <a:cs typeface="Times New Roman" pitchFamily="18" charset="0"/>
              </a:rPr>
              <a:t>	Owner: PD: Wen Yong Due date: 03 Jul 2020 </a:t>
            </a:r>
            <a:r>
              <a:rPr lang="en-US" altLang="zh-TW" kern="0" dirty="0" smtClean="0">
                <a:solidFill>
                  <a:srgbClr val="0000FF"/>
                </a:solidFill>
                <a:latin typeface="Times New Roman" pitchFamily="18" charset="0"/>
                <a:cs typeface="Times New Roman" pitchFamily="18" charset="0"/>
                <a:sym typeface="Wingdings" pitchFamily="2" charset="2"/>
              </a:rPr>
              <a:t>Done</a:t>
            </a:r>
            <a:endParaRPr lang="en-US" altLang="zh-TW" kern="0" dirty="0" smtClean="0">
              <a:latin typeface="Times New Roman" pitchFamily="18" charset="0"/>
              <a:cs typeface="Times New Roman" pitchFamily="18" charset="0"/>
            </a:endParaRPr>
          </a:p>
          <a:p>
            <a:pPr marL="347663" indent="-347663">
              <a:lnSpc>
                <a:spcPct val="130000"/>
              </a:lnSpc>
              <a:buFont typeface="Wingdings" pitchFamily="2" charset="2"/>
              <a:buChar char="Ø"/>
            </a:pPr>
            <a:r>
              <a:rPr lang="en-US" sz="2000" b="1" dirty="0" smtClean="0">
                <a:latin typeface="Times New Roman" pitchFamily="18" charset="0"/>
                <a:cs typeface="Times New Roman" pitchFamily="18" charset="0"/>
              </a:rPr>
              <a:t> Long term action:</a:t>
            </a:r>
            <a:endParaRPr lang="en-US" sz="2000" dirty="0" smtClean="0">
              <a:latin typeface="Times New Roman" pitchFamily="18" charset="0"/>
              <a:cs typeface="Times New Roman" pitchFamily="18" charset="0"/>
            </a:endParaRPr>
          </a:p>
          <a:p>
            <a:pPr marL="914400" indent="-508000">
              <a:lnSpc>
                <a:spcPct val="130000"/>
              </a:lnSpc>
            </a:pPr>
            <a:r>
              <a:rPr lang="en-US" dirty="0" smtClean="0">
                <a:latin typeface="Times New Roman" pitchFamily="18" charset="0"/>
                <a:cs typeface="Times New Roman" pitchFamily="18" charset="0"/>
              </a:rPr>
              <a:t>5.1.3. Apply control the first Carton of the first Pre-MP/Control run will auto HOLD at </a:t>
            </a:r>
            <a:r>
              <a:rPr lang="en-US" dirty="0" err="1" smtClean="0">
                <a:latin typeface="Times New Roman" pitchFamily="18" charset="0"/>
                <a:cs typeface="Times New Roman" pitchFamily="18" charset="0"/>
              </a:rPr>
              <a:t>Pack_PLT</a:t>
            </a:r>
            <a:r>
              <a:rPr lang="en-US" dirty="0" smtClean="0">
                <a:latin typeface="Times New Roman" pitchFamily="18" charset="0"/>
                <a:cs typeface="Times New Roman" pitchFamily="18" charset="0"/>
              </a:rPr>
              <a:t>. IPQC will confirm before un-hold this carton. After un-hold this carton will auto rework back </a:t>
            </a:r>
            <a:r>
              <a:rPr lang="en-US" dirty="0" err="1" smtClean="0">
                <a:latin typeface="Times New Roman" pitchFamily="18" charset="0"/>
                <a:cs typeface="Times New Roman" pitchFamily="18" charset="0"/>
              </a:rPr>
              <a:t>Key_park</a:t>
            </a:r>
            <a:r>
              <a:rPr lang="en-US" dirty="0" smtClean="0">
                <a:latin typeface="Times New Roman" pitchFamily="18" charset="0"/>
                <a:cs typeface="Times New Roman" pitchFamily="18" charset="0"/>
              </a:rPr>
              <a:t> station then follow normal process</a:t>
            </a:r>
          </a:p>
          <a:p>
            <a:pPr marL="914400" indent="-508000">
              <a:lnSpc>
                <a:spcPct val="130000"/>
              </a:lnSpc>
            </a:pPr>
            <a:r>
              <a:rPr lang="en-US" altLang="zh-TW" kern="0" dirty="0" smtClean="0">
                <a:solidFill>
                  <a:srgbClr val="0000FF"/>
                </a:solidFill>
                <a:latin typeface="Times New Roman" pitchFamily="18" charset="0"/>
                <a:cs typeface="Times New Roman" pitchFamily="18" charset="0"/>
              </a:rPr>
              <a:t>	Owner: PD/PQE: Wen Yong, </a:t>
            </a:r>
            <a:r>
              <a:rPr lang="en-US" altLang="zh-TW" kern="0" dirty="0" err="1" smtClean="0">
                <a:solidFill>
                  <a:srgbClr val="0000FF"/>
                </a:solidFill>
                <a:latin typeface="Times New Roman" pitchFamily="18" charset="0"/>
                <a:cs typeface="Times New Roman" pitchFamily="18" charset="0"/>
              </a:rPr>
              <a:t>Heng</a:t>
            </a:r>
            <a:r>
              <a:rPr lang="en-US" altLang="zh-TW" kern="0" dirty="0" smtClean="0">
                <a:solidFill>
                  <a:srgbClr val="0000FF"/>
                </a:solidFill>
                <a:latin typeface="Times New Roman" pitchFamily="18" charset="0"/>
                <a:cs typeface="Times New Roman" pitchFamily="18" charset="0"/>
              </a:rPr>
              <a:t> </a:t>
            </a:r>
            <a:r>
              <a:rPr lang="en-US" altLang="zh-TW" kern="0" dirty="0" err="1" smtClean="0">
                <a:solidFill>
                  <a:srgbClr val="0000FF"/>
                </a:solidFill>
                <a:latin typeface="Times New Roman" pitchFamily="18" charset="0"/>
                <a:cs typeface="Times New Roman" pitchFamily="18" charset="0"/>
              </a:rPr>
              <a:t>Ruan</a:t>
            </a:r>
            <a:r>
              <a:rPr lang="en-US" altLang="zh-TW" kern="0" dirty="0" smtClean="0">
                <a:solidFill>
                  <a:srgbClr val="0000FF"/>
                </a:solidFill>
                <a:latin typeface="Times New Roman" pitchFamily="18" charset="0"/>
                <a:cs typeface="Times New Roman" pitchFamily="18" charset="0"/>
              </a:rPr>
              <a:t> Due date: 27 Jul 2020</a:t>
            </a:r>
          </a:p>
        </p:txBody>
      </p:sp>
      <p:graphicFrame>
        <p:nvGraphicFramePr>
          <p:cNvPr id="5" name="Table 4"/>
          <p:cNvGraphicFramePr>
            <a:graphicFrameLocks noGrp="1"/>
          </p:cNvGraphicFramePr>
          <p:nvPr>
            <p:extLst>
              <p:ext uri="{D42A27DB-BD31-4B8C-83A1-F6EECF244321}">
                <p14:modId xmlns:p14="http://schemas.microsoft.com/office/powerpoint/2010/main" val="2529636123"/>
              </p:ext>
            </p:extLst>
          </p:nvPr>
        </p:nvGraphicFramePr>
        <p:xfrm>
          <a:off x="7391350" y="663111"/>
          <a:ext cx="4392488" cy="3083505"/>
        </p:xfrm>
        <a:graphic>
          <a:graphicData uri="http://schemas.openxmlformats.org/drawingml/2006/table">
            <a:tbl>
              <a:tblPr firstRow="1" bandRow="1">
                <a:tableStyleId>{5C22544A-7EE6-4342-B048-85BDC9FD1C3A}</a:tableStyleId>
              </a:tblPr>
              <a:tblGrid>
                <a:gridCol w="1098122">
                  <a:extLst>
                    <a:ext uri="{9D8B030D-6E8A-4147-A177-3AD203B41FA5}">
                      <a16:colId xmlns="" xmlns:a16="http://schemas.microsoft.com/office/drawing/2014/main" val="3717601541"/>
                    </a:ext>
                  </a:extLst>
                </a:gridCol>
                <a:gridCol w="3294366">
                  <a:extLst>
                    <a:ext uri="{9D8B030D-6E8A-4147-A177-3AD203B41FA5}">
                      <a16:colId xmlns="" xmlns:a16="http://schemas.microsoft.com/office/drawing/2014/main" val="2910357169"/>
                    </a:ext>
                  </a:extLst>
                </a:gridCol>
              </a:tblGrid>
              <a:tr h="313170">
                <a:tc>
                  <a:txBody>
                    <a:bodyPr/>
                    <a:lstStyle/>
                    <a:p>
                      <a:pPr algn="ctr"/>
                      <a:r>
                        <a:rPr lang="en-US" sz="1600" dirty="0" smtClean="0">
                          <a:latin typeface="Arial" panose="020B0604020202020204" pitchFamily="34" charset="0"/>
                          <a:cs typeface="Arial" panose="020B0604020202020204" pitchFamily="34" charset="0"/>
                        </a:rPr>
                        <a:t>Item</a:t>
                      </a:r>
                      <a:endParaRPr lang="en-US" sz="1600" dirty="0">
                        <a:latin typeface="Arial" panose="020B0604020202020204" pitchFamily="34" charset="0"/>
                        <a:cs typeface="Arial" panose="020B0604020202020204" pitchFamily="34" charset="0"/>
                      </a:endParaRPr>
                    </a:p>
                  </a:txBody>
                  <a:tcPr marL="91428" marR="91428" marT="45714" marB="45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Arial" panose="020B0604020202020204" pitchFamily="34" charset="0"/>
                          <a:cs typeface="Arial" panose="020B0604020202020204" pitchFamily="34" charset="0"/>
                        </a:rPr>
                        <a:t>Training</a:t>
                      </a:r>
                      <a:r>
                        <a:rPr lang="en-US" sz="1600" baseline="0" dirty="0" smtClean="0">
                          <a:latin typeface="Arial" panose="020B0604020202020204" pitchFamily="34" charset="0"/>
                          <a:cs typeface="Arial" panose="020B0604020202020204" pitchFamily="34" charset="0"/>
                        </a:rPr>
                        <a:t> recorded</a:t>
                      </a:r>
                      <a:endParaRPr lang="en-US" sz="1600" dirty="0">
                        <a:latin typeface="Arial" panose="020B0604020202020204" pitchFamily="34" charset="0"/>
                        <a:cs typeface="Arial" panose="020B0604020202020204" pitchFamily="34" charset="0"/>
                      </a:endParaRPr>
                    </a:p>
                  </a:txBody>
                  <a:tcPr marL="91428" marR="91428" marT="45714" marB="45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797611944"/>
                  </a:ext>
                </a:extLst>
              </a:tr>
              <a:tr h="8044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400" kern="1200" dirty="0" smtClean="0">
                          <a:solidFill>
                            <a:schemeClr val="dk1"/>
                          </a:solidFill>
                          <a:latin typeface="Calibri" panose="020F0502020204030204" pitchFamily="34" charset="0"/>
                          <a:ea typeface="+mn-ea"/>
                          <a:cs typeface="Calibri" panose="020F0502020204030204" pitchFamily="34" charset="0"/>
                        </a:rPr>
                        <a:t>1</a:t>
                      </a:r>
                      <a:endParaRPr lang="zh-TW" altLang="en-US"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58580371"/>
                  </a:ext>
                </a:extLst>
              </a:tr>
              <a:tr h="955087">
                <a:tc>
                  <a:txBody>
                    <a:bodyPr/>
                    <a:lstStyle/>
                    <a:p>
                      <a:pPr algn="ctr"/>
                      <a:r>
                        <a:rPr lang="en-US" altLang="zh-TW" sz="1400" kern="1200" dirty="0" smtClean="0">
                          <a:solidFill>
                            <a:schemeClr val="dk1"/>
                          </a:solidFill>
                          <a:latin typeface="Calibri" panose="020F0502020204030204" pitchFamily="34" charset="0"/>
                          <a:ea typeface="+mn-ea"/>
                          <a:cs typeface="Calibri" panose="020F0502020204030204" pitchFamily="34" charset="0"/>
                        </a:rPr>
                        <a:t>2</a:t>
                      </a:r>
                      <a:endParaRPr lang="zh-TW" altLang="en-US"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207497966"/>
                  </a:ext>
                </a:extLst>
              </a:tr>
              <a:tr h="988685">
                <a:tc>
                  <a:txBody>
                    <a:bodyPr/>
                    <a:lstStyle/>
                    <a:p>
                      <a:pPr algn="ctr"/>
                      <a:r>
                        <a:rPr lang="en-US" altLang="zh-TW" sz="1400" kern="1200" dirty="0" smtClean="0">
                          <a:solidFill>
                            <a:schemeClr val="dk1"/>
                          </a:solidFill>
                          <a:latin typeface="Calibri" panose="020F0502020204030204" pitchFamily="34" charset="0"/>
                          <a:ea typeface="+mn-ea"/>
                          <a:cs typeface="Calibri" panose="020F0502020204030204" pitchFamily="34" charset="0"/>
                        </a:rPr>
                        <a:t>3</a:t>
                      </a:r>
                      <a:endParaRPr lang="zh-TW" altLang="en-US"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2351567644"/>
                  </a:ext>
                </a:extLst>
              </a:tr>
            </a:tbl>
          </a:graphicData>
        </a:graphic>
      </p:graphicFrame>
      <p:pic>
        <p:nvPicPr>
          <p:cNvPr id="9" name="Picture 8"/>
          <p:cNvPicPr>
            <a:picLocks noChangeAspect="1"/>
          </p:cNvPicPr>
          <p:nvPr/>
        </p:nvPicPr>
        <p:blipFill>
          <a:blip r:embed="rId3" cstate="print"/>
          <a:stretch>
            <a:fillRect/>
          </a:stretch>
        </p:blipFill>
        <p:spPr>
          <a:xfrm>
            <a:off x="8653186" y="1834078"/>
            <a:ext cx="1944216" cy="741570"/>
          </a:xfrm>
          <a:prstGeom prst="rect">
            <a:avLst/>
          </a:prstGeom>
        </p:spPr>
      </p:pic>
      <p:pic>
        <p:nvPicPr>
          <p:cNvPr id="10" name="Picture 9"/>
          <p:cNvPicPr>
            <a:picLocks noChangeAspect="1"/>
          </p:cNvPicPr>
          <p:nvPr/>
        </p:nvPicPr>
        <p:blipFill>
          <a:blip r:embed="rId4" cstate="print"/>
          <a:stretch>
            <a:fillRect/>
          </a:stretch>
        </p:blipFill>
        <p:spPr>
          <a:xfrm>
            <a:off x="8653186" y="1009763"/>
            <a:ext cx="2160240" cy="789838"/>
          </a:xfrm>
          <a:prstGeom prst="rect">
            <a:avLst/>
          </a:prstGeom>
        </p:spPr>
      </p:pic>
      <p:pic>
        <p:nvPicPr>
          <p:cNvPr id="11" name="Picture 10"/>
          <p:cNvPicPr>
            <a:picLocks noChangeAspect="1"/>
          </p:cNvPicPr>
          <p:nvPr/>
        </p:nvPicPr>
        <p:blipFill>
          <a:blip r:embed="rId5" cstate="print"/>
          <a:stretch>
            <a:fillRect/>
          </a:stretch>
        </p:blipFill>
        <p:spPr>
          <a:xfrm>
            <a:off x="8653186" y="2838978"/>
            <a:ext cx="2005491" cy="907638"/>
          </a:xfrm>
          <a:prstGeom prst="rect">
            <a:avLst/>
          </a:prstGeom>
        </p:spPr>
      </p:pic>
      <p:pic>
        <p:nvPicPr>
          <p:cNvPr id="3" name="Picture 2"/>
          <p:cNvPicPr>
            <a:picLocks noChangeAspect="1"/>
          </p:cNvPicPr>
          <p:nvPr/>
        </p:nvPicPr>
        <p:blipFill>
          <a:blip r:embed="rId6" cstate="print"/>
          <a:stretch>
            <a:fillRect/>
          </a:stretch>
        </p:blipFill>
        <p:spPr>
          <a:xfrm>
            <a:off x="7391350" y="4009946"/>
            <a:ext cx="4392488" cy="2155358"/>
          </a:xfrm>
          <a:prstGeom prst="rect">
            <a:avLst/>
          </a:prstGeom>
          <a:ln w="12700">
            <a:solidFill>
              <a:srgbClr val="00B050"/>
            </a:solidFill>
          </a:ln>
        </p:spPr>
      </p:pic>
    </p:spTree>
    <p:extLst>
      <p:ext uri="{BB962C8B-B14F-4D97-AF65-F5344CB8AC3E}">
        <p14:creationId xmlns:p14="http://schemas.microsoft.com/office/powerpoint/2010/main" val="28559858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4510" cy="400110"/>
          </a:xfrm>
          <a:prstGeom prst="rect">
            <a:avLst/>
          </a:prstGeom>
          <a:noFill/>
        </p:spPr>
        <p:txBody>
          <a:bodyPr wrap="none" rtlCol="0">
            <a:spAutoFit/>
          </a:bodyPr>
          <a:lstStyle/>
          <a:p>
            <a:r>
              <a:rPr lang="en-US" altLang="zh-TW" sz="2000"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sz="2000"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2" name="TextBox 1"/>
          <p:cNvSpPr txBox="1"/>
          <p:nvPr/>
        </p:nvSpPr>
        <p:spPr>
          <a:xfrm>
            <a:off x="334566" y="548680"/>
            <a:ext cx="11553089" cy="2653034"/>
          </a:xfrm>
          <a:prstGeom prst="rect">
            <a:avLst/>
          </a:prstGeom>
          <a:noFill/>
        </p:spPr>
        <p:txBody>
          <a:bodyPr wrap="square" rtlCol="0">
            <a:spAutoFit/>
          </a:bodyPr>
          <a:lstStyle/>
          <a:p>
            <a:pPr>
              <a:lnSpc>
                <a:spcPct val="130000"/>
              </a:lnSpc>
            </a:pPr>
            <a:r>
              <a:rPr lang="en-US" sz="2000" b="1" kern="0" dirty="0" smtClean="0">
                <a:latin typeface="Times New Roman" pitchFamily="18" charset="0"/>
                <a:cs typeface="Times New Roman" pitchFamily="18" charset="0"/>
              </a:rPr>
              <a:t>5.2. </a:t>
            </a:r>
            <a:r>
              <a:rPr lang="en-US" altLang="zh-TW" sz="2000" b="1" kern="0" dirty="0" smtClean="0">
                <a:latin typeface="Times New Roman" pitchFamily="18" charset="0"/>
                <a:cs typeface="Times New Roman" pitchFamily="18" charset="0"/>
              </a:rPr>
              <a:t>Inner </a:t>
            </a:r>
            <a:r>
              <a:rPr lang="en-US" altLang="zh-TW" sz="2000" b="1" kern="0" dirty="0">
                <a:latin typeface="Times New Roman" pitchFamily="18" charset="0"/>
                <a:cs typeface="Times New Roman" pitchFamily="18" charset="0"/>
              </a:rPr>
              <a:t>sheet missing on carton </a:t>
            </a:r>
            <a:r>
              <a:rPr lang="en-US" altLang="zh-TW" sz="2000" b="1" kern="0" dirty="0" smtClean="0">
                <a:latin typeface="Times New Roman" pitchFamily="18" charset="0"/>
                <a:cs typeface="Times New Roman" pitchFamily="18" charset="0"/>
              </a:rPr>
              <a:t>box issue </a:t>
            </a:r>
            <a:endParaRPr lang="en-US" sz="2000" kern="0" dirty="0" smtClean="0">
              <a:latin typeface="Times New Roman" pitchFamily="18" charset="0"/>
              <a:cs typeface="Times New Roman" pitchFamily="18" charset="0"/>
            </a:endParaRPr>
          </a:p>
          <a:p>
            <a:pPr marL="1030288" indent="-565150">
              <a:lnSpc>
                <a:spcPct val="130000"/>
              </a:lnSpc>
            </a:pPr>
            <a:r>
              <a:rPr lang="en-US" kern="0" dirty="0" smtClean="0">
                <a:latin typeface="Times New Roman" pitchFamily="18" charset="0"/>
                <a:cs typeface="Times New Roman" pitchFamily="18" charset="0"/>
              </a:rPr>
              <a:t>5.2.1. Action: In SOP – fixed 2 OP at this station and separated the operation for each person clearly.</a:t>
            </a:r>
          </a:p>
          <a:p>
            <a:pPr marL="1030288" indent="-565150">
              <a:lnSpc>
                <a:spcPct val="130000"/>
              </a:lnSpc>
            </a:pPr>
            <a:r>
              <a:rPr lang="en-US" dirty="0" smtClean="0">
                <a:solidFill>
                  <a:srgbClr val="0000FF"/>
                </a:solidFill>
                <a:latin typeface="Times New Roman" pitchFamily="18" charset="0"/>
                <a:cs typeface="Times New Roman" pitchFamily="18" charset="0"/>
              </a:rPr>
              <a:t>	Owner</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IE: </a:t>
            </a:r>
            <a:r>
              <a:rPr lang="en-US" dirty="0">
                <a:solidFill>
                  <a:srgbClr val="0000FF"/>
                </a:solidFill>
                <a:latin typeface="Times New Roman" pitchFamily="18" charset="0"/>
                <a:cs typeface="Times New Roman" pitchFamily="18" charset="0"/>
              </a:rPr>
              <a:t>Van </a:t>
            </a:r>
            <a:r>
              <a:rPr lang="en-US" dirty="0" err="1">
                <a:solidFill>
                  <a:srgbClr val="0000FF"/>
                </a:solidFill>
                <a:latin typeface="Times New Roman" pitchFamily="18" charset="0"/>
                <a:cs typeface="Times New Roman" pitchFamily="18" charset="0"/>
              </a:rPr>
              <a:t>Quyen</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Done: 03 </a:t>
            </a:r>
            <a:r>
              <a:rPr lang="en-US" dirty="0">
                <a:solidFill>
                  <a:srgbClr val="0000FF"/>
                </a:solidFill>
                <a:latin typeface="Times New Roman" pitchFamily="18" charset="0"/>
                <a:cs typeface="Times New Roman" pitchFamily="18" charset="0"/>
              </a:rPr>
              <a:t>Jul </a:t>
            </a:r>
            <a:r>
              <a:rPr lang="en-US" dirty="0" smtClean="0">
                <a:solidFill>
                  <a:srgbClr val="0000FF"/>
                </a:solidFill>
                <a:latin typeface="Times New Roman" pitchFamily="18" charset="0"/>
                <a:cs typeface="Times New Roman" pitchFamily="18" charset="0"/>
              </a:rPr>
              <a:t>2020 </a:t>
            </a:r>
            <a:endParaRPr lang="en-US" kern="0" dirty="0" smtClean="0">
              <a:solidFill>
                <a:srgbClr val="FF0000"/>
              </a:solidFill>
              <a:latin typeface="Times New Roman" pitchFamily="18" charset="0"/>
              <a:cs typeface="Times New Roman" pitchFamily="18" charset="0"/>
            </a:endParaRPr>
          </a:p>
          <a:p>
            <a:pPr marL="1030288" indent="-565150">
              <a:lnSpc>
                <a:spcPct val="130000"/>
              </a:lnSpc>
            </a:pPr>
            <a:endParaRPr lang="en-US" kern="0" dirty="0" smtClean="0">
              <a:latin typeface="Times New Roman" pitchFamily="18" charset="0"/>
              <a:cs typeface="Times New Roman" pitchFamily="18" charset="0"/>
            </a:endParaRPr>
          </a:p>
          <a:p>
            <a:pPr marL="1030288" indent="-565150">
              <a:lnSpc>
                <a:spcPct val="130000"/>
              </a:lnSpc>
            </a:pPr>
            <a:r>
              <a:rPr lang="en-US" kern="0" dirty="0" smtClean="0">
                <a:latin typeface="Times New Roman" pitchFamily="18" charset="0"/>
                <a:cs typeface="Times New Roman" pitchFamily="18" charset="0"/>
              </a:rPr>
              <a:t>5.2.2. For 01 pallet have 32 cartons, So PD will take 64 pcs inner sheet put in the waiting rack one time for doing 01 pallet done ( cause 01 carton used 2 inner sheet ), then will take other 64 pcs inner sheet to make next pallet</a:t>
            </a:r>
            <a:r>
              <a:rPr lang="en-US" dirty="0" smtClean="0">
                <a:latin typeface="Times New Roman" pitchFamily="18" charset="0"/>
                <a:cs typeface="Times New Roman" pitchFamily="18" charset="0"/>
              </a:rPr>
              <a:t>. </a:t>
            </a:r>
          </a:p>
          <a:p>
            <a:pPr marL="1030288" indent="-565150">
              <a:lnSpc>
                <a:spcPct val="130000"/>
              </a:lnSpc>
            </a:pPr>
            <a:r>
              <a:rPr lang="en-US" dirty="0" smtClean="0">
                <a:solidFill>
                  <a:srgbClr val="0000FF"/>
                </a:solidFill>
                <a:latin typeface="Times New Roman" pitchFamily="18" charset="0"/>
                <a:cs typeface="Times New Roman" pitchFamily="18" charset="0"/>
              </a:rPr>
              <a:t>	Owner: PD: Wen Yong, Done: 03 Jul 2020</a:t>
            </a:r>
            <a:endParaRPr lang="en-US" dirty="0">
              <a:solidFill>
                <a:srgbClr val="0000FF"/>
              </a:solidFill>
              <a:latin typeface="Times New Roman" pitchFamily="18" charset="0"/>
              <a:cs typeface="Times New Roman" pitchFamily="18" charset="0"/>
            </a:endParaRPr>
          </a:p>
        </p:txBody>
      </p:sp>
      <p:sp>
        <p:nvSpPr>
          <p:cNvPr id="99" name="Rectangle 4"/>
          <p:cNvSpPr>
            <a:spLocks noChangeArrowheads="1"/>
          </p:cNvSpPr>
          <p:nvPr/>
        </p:nvSpPr>
        <p:spPr bwMode="auto">
          <a:xfrm>
            <a:off x="1399773" y="16904"/>
            <a:ext cx="6783665" cy="584775"/>
          </a:xfrm>
          <a:prstGeom prst="rect">
            <a:avLst/>
          </a:prstGeom>
          <a:noFill/>
          <a:ln w="9525">
            <a:noFill/>
            <a:miter lim="800000"/>
            <a:headEnd/>
            <a:tailEnd/>
          </a:ln>
        </p:spPr>
        <p:txBody>
          <a:bodyPr wrap="squar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5</a:t>
            </a:r>
            <a:r>
              <a:rPr kumimoji="0" lang="en-US" altLang="zh-TW" sz="3200" b="1" dirty="0">
                <a:latin typeface="Times New Roman" pitchFamily="18" charset="0"/>
                <a:ea typeface="標楷體" pitchFamily="65" charset="-120"/>
                <a:cs typeface="Times New Roman" pitchFamily="18" charset="0"/>
              </a:rPr>
              <a:t>. Corrective </a:t>
            </a:r>
            <a:r>
              <a:rPr lang="en-US" altLang="zh-TW" sz="3200" b="1" dirty="0">
                <a:latin typeface="Times New Roman" pitchFamily="18" charset="0"/>
                <a:ea typeface="標楷體" pitchFamily="65" charset="-120"/>
                <a:cs typeface="Times New Roman" pitchFamily="18" charset="0"/>
              </a:rPr>
              <a:t>Action (continue</a:t>
            </a:r>
            <a:r>
              <a:rPr lang="en-US" altLang="zh-TW" sz="3200" b="1" dirty="0" smtClean="0">
                <a:latin typeface="Times New Roman" pitchFamily="18" charset="0"/>
                <a:ea typeface="標楷體" pitchFamily="65" charset="-120"/>
                <a:cs typeface="Times New Roman" pitchFamily="18" charset="0"/>
              </a:rPr>
              <a:t>)</a:t>
            </a:r>
            <a:endParaRPr lang="en-US" altLang="zh-TW" sz="3200" b="1" dirty="0">
              <a:latin typeface="Times New Roman" pitchFamily="18" charset="0"/>
              <a:ea typeface="標楷體" pitchFamily="65" charset="-120"/>
              <a:cs typeface="Times New Roman" pitchFamily="18" charset="0"/>
            </a:endParaRPr>
          </a:p>
        </p:txBody>
      </p:sp>
      <p:pic>
        <p:nvPicPr>
          <p:cNvPr id="3" name="Picture 2"/>
          <p:cNvPicPr>
            <a:picLocks noChangeAspect="1"/>
          </p:cNvPicPr>
          <p:nvPr/>
        </p:nvPicPr>
        <p:blipFill>
          <a:blip r:embed="rId4" cstate="print"/>
          <a:stretch>
            <a:fillRect/>
          </a:stretch>
        </p:blipFill>
        <p:spPr>
          <a:xfrm>
            <a:off x="9047534" y="3256699"/>
            <a:ext cx="2912128" cy="2260409"/>
          </a:xfrm>
          <a:prstGeom prst="rect">
            <a:avLst/>
          </a:prstGeom>
        </p:spPr>
      </p:pic>
      <p:sp>
        <p:nvSpPr>
          <p:cNvPr id="7" name="TextBox 6"/>
          <p:cNvSpPr txBox="1"/>
          <p:nvPr/>
        </p:nvSpPr>
        <p:spPr>
          <a:xfrm>
            <a:off x="9119542" y="5517232"/>
            <a:ext cx="2736304" cy="646331"/>
          </a:xfrm>
          <a:prstGeom prst="rect">
            <a:avLst/>
          </a:prstGeom>
          <a:noFill/>
        </p:spPr>
        <p:txBody>
          <a:bodyPr wrap="square" rtlCol="0">
            <a:spAutoFit/>
          </a:bodyPr>
          <a:lstStyle/>
          <a:p>
            <a:r>
              <a:rPr lang="en-US" dirty="0" smtClean="0">
                <a:latin typeface="Times New Roman" pitchFamily="18" charset="0"/>
                <a:cs typeface="Times New Roman" pitchFamily="18" charset="0"/>
              </a:rPr>
              <a:t>64 pcs Inner sheet </a:t>
            </a:r>
            <a:r>
              <a:rPr lang="en-US" kern="0" dirty="0" smtClean="0">
                <a:latin typeface="Times New Roman" pitchFamily="18" charset="0"/>
                <a:cs typeface="Times New Roman" pitchFamily="18" charset="0"/>
              </a:rPr>
              <a:t>separate online in waiting rack</a:t>
            </a:r>
            <a:endParaRPr lang="en-US" dirty="0">
              <a:latin typeface="Times New Roman" pitchFamily="18" charset="0"/>
              <a:cs typeface="Times New Roman"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019680807"/>
              </p:ext>
            </p:extLst>
          </p:nvPr>
        </p:nvGraphicFramePr>
        <p:xfrm>
          <a:off x="838622" y="3211915"/>
          <a:ext cx="7848872" cy="2721281"/>
        </p:xfrm>
        <a:graphic>
          <a:graphicData uri="http://schemas.openxmlformats.org/drawingml/2006/table">
            <a:tbl>
              <a:tblPr firstRow="1" bandRow="1">
                <a:tableStyleId>{5C22544A-7EE6-4342-B048-85BDC9FD1C3A}</a:tableStyleId>
              </a:tblPr>
              <a:tblGrid>
                <a:gridCol w="3744416">
                  <a:extLst>
                    <a:ext uri="{9D8B030D-6E8A-4147-A177-3AD203B41FA5}">
                      <a16:colId xmlns="" xmlns:a16="http://schemas.microsoft.com/office/drawing/2014/main" val="3717601541"/>
                    </a:ext>
                  </a:extLst>
                </a:gridCol>
                <a:gridCol w="4104456">
                  <a:extLst>
                    <a:ext uri="{9D8B030D-6E8A-4147-A177-3AD203B41FA5}">
                      <a16:colId xmlns="" xmlns:a16="http://schemas.microsoft.com/office/drawing/2014/main" val="412492335"/>
                    </a:ext>
                  </a:extLst>
                </a:gridCol>
              </a:tblGrid>
              <a:tr h="432645">
                <a:tc>
                  <a:txBody>
                    <a:bodyPr/>
                    <a:lstStyle/>
                    <a:p>
                      <a:pPr algn="ctr"/>
                      <a:r>
                        <a:rPr lang="en-US" sz="1600" dirty="0" smtClean="0">
                          <a:latin typeface="Arial" panose="020B0604020202020204" pitchFamily="34" charset="0"/>
                          <a:cs typeface="Arial" panose="020B0604020202020204" pitchFamily="34" charset="0"/>
                        </a:rPr>
                        <a:t>Before Improved</a:t>
                      </a:r>
                      <a:endParaRPr lang="en-US" sz="1600" dirty="0">
                        <a:latin typeface="Arial" panose="020B0604020202020204" pitchFamily="34" charset="0"/>
                        <a:cs typeface="Arial" panose="020B0604020202020204" pitchFamily="34" charset="0"/>
                      </a:endParaRPr>
                    </a:p>
                  </a:txBody>
                  <a:tcPr marL="91428" marR="91428" marT="45714" marB="45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Arial" panose="020B0604020202020204" pitchFamily="34" charset="0"/>
                          <a:cs typeface="Arial" panose="020B0604020202020204" pitchFamily="34" charset="0"/>
                        </a:rPr>
                        <a:t>After Improved</a:t>
                      </a:r>
                      <a:endParaRPr lang="en-US" sz="1600" dirty="0">
                        <a:latin typeface="Arial" panose="020B0604020202020204" pitchFamily="34" charset="0"/>
                        <a:cs typeface="Arial" panose="020B0604020202020204" pitchFamily="34" charset="0"/>
                      </a:endParaRPr>
                    </a:p>
                  </a:txBody>
                  <a:tcPr marL="91428" marR="91428" marT="45714" marB="45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797611944"/>
                  </a:ext>
                </a:extLst>
              </a:tr>
              <a:tr h="3605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b="0" kern="1200" dirty="0" smtClean="0">
                          <a:solidFill>
                            <a:schemeClr val="dk1"/>
                          </a:solidFill>
                          <a:latin typeface="Calibri" panose="020F0502020204030204" pitchFamily="34" charset="0"/>
                          <a:ea typeface="+mn-ea"/>
                          <a:cs typeface="Calibri" panose="020F0502020204030204" pitchFamily="34" charset="0"/>
                        </a:rPr>
                        <a:t>SOP Fix</a:t>
                      </a:r>
                      <a:r>
                        <a:rPr lang="en-US" altLang="zh-TW" sz="1400" b="0" kern="1200" baseline="0" dirty="0" smtClean="0">
                          <a:solidFill>
                            <a:schemeClr val="dk1"/>
                          </a:solidFill>
                          <a:latin typeface="Calibri" panose="020F0502020204030204" pitchFamily="34" charset="0"/>
                          <a:ea typeface="+mn-ea"/>
                          <a:cs typeface="Calibri" panose="020F0502020204030204" pitchFamily="34" charset="0"/>
                        </a:rPr>
                        <a:t> 01 OP at Box weight &amp; pack Pallet station.</a:t>
                      </a:r>
                      <a:endParaRPr lang="zh-TW" altLang="en-US" sz="1400" b="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b="0" kern="1200" dirty="0" smtClean="0">
                          <a:solidFill>
                            <a:schemeClr val="dk1"/>
                          </a:solidFill>
                          <a:latin typeface="Calibri" panose="020F0502020204030204" pitchFamily="34" charset="0"/>
                          <a:ea typeface="+mn-ea"/>
                          <a:cs typeface="Calibri" panose="020F0502020204030204" pitchFamily="34" charset="0"/>
                        </a:rPr>
                        <a:t>SOP Fix</a:t>
                      </a:r>
                      <a:r>
                        <a:rPr lang="en-US" altLang="zh-TW" sz="1400" b="0" kern="1200" baseline="0" dirty="0" smtClean="0">
                          <a:solidFill>
                            <a:schemeClr val="dk1"/>
                          </a:solidFill>
                          <a:latin typeface="Calibri" panose="020F0502020204030204" pitchFamily="34" charset="0"/>
                          <a:ea typeface="+mn-ea"/>
                          <a:cs typeface="Calibri" panose="020F0502020204030204" pitchFamily="34" charset="0"/>
                        </a:rPr>
                        <a:t> 02 OP at Box weight &amp; pack Pallet station.</a:t>
                      </a:r>
                      <a:endParaRPr lang="zh-TW" altLang="en-US" sz="1400" b="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58580371"/>
                  </a:ext>
                </a:extLst>
              </a:tr>
              <a:tr h="1928132">
                <a:tc>
                  <a:txBody>
                    <a:bodyPr/>
                    <a:lstStyle/>
                    <a:p>
                      <a:pPr algn="l"/>
                      <a:endParaRPr lang="zh-TW" altLang="en-US" sz="1400" b="1"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207497966"/>
                  </a:ext>
                </a:extLst>
              </a:tr>
            </a:tbl>
          </a:graphicData>
        </a:graphic>
      </p:graphicFrame>
      <p:pic>
        <p:nvPicPr>
          <p:cNvPr id="4" name="Picture 3"/>
          <p:cNvPicPr>
            <a:picLocks noChangeAspect="1"/>
          </p:cNvPicPr>
          <p:nvPr/>
        </p:nvPicPr>
        <p:blipFill>
          <a:blip r:embed="rId5" cstate="print"/>
          <a:stretch>
            <a:fillRect/>
          </a:stretch>
        </p:blipFill>
        <p:spPr>
          <a:xfrm>
            <a:off x="1774726" y="4049545"/>
            <a:ext cx="1944216" cy="1790852"/>
          </a:xfrm>
          <a:prstGeom prst="rect">
            <a:avLst/>
          </a:prstGeom>
        </p:spPr>
      </p:pic>
      <p:pic>
        <p:nvPicPr>
          <p:cNvPr id="5" name="Picture 4"/>
          <p:cNvPicPr>
            <a:picLocks noChangeAspect="1"/>
          </p:cNvPicPr>
          <p:nvPr/>
        </p:nvPicPr>
        <p:blipFill>
          <a:blip r:embed="rId6" cstate="print"/>
          <a:stretch>
            <a:fillRect/>
          </a:stretch>
        </p:blipFill>
        <p:spPr>
          <a:xfrm>
            <a:off x="5022828" y="4049545"/>
            <a:ext cx="2944586" cy="1790852"/>
          </a:xfrm>
          <a:prstGeom prst="rect">
            <a:avLst/>
          </a:prstGeom>
        </p:spPr>
      </p:pic>
      <p:sp>
        <p:nvSpPr>
          <p:cNvPr id="10" name="TextBox 9"/>
          <p:cNvSpPr txBox="1"/>
          <p:nvPr/>
        </p:nvSpPr>
        <p:spPr>
          <a:xfrm>
            <a:off x="3042608" y="6011996"/>
            <a:ext cx="334063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Box weight &amp; Pack Pallet station </a:t>
            </a:r>
            <a:endParaRPr lang="en-US" dirty="0">
              <a:latin typeface="Times New Roman" pitchFamily="18" charset="0"/>
              <a:cs typeface="Times New Roman" pitchFamily="18" charset="0"/>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3153816423"/>
              </p:ext>
            </p:extLst>
          </p:nvPr>
        </p:nvGraphicFramePr>
        <p:xfrm>
          <a:off x="10343678" y="980728"/>
          <a:ext cx="1301475" cy="1098120"/>
        </p:xfrm>
        <a:graphic>
          <a:graphicData uri="http://schemas.openxmlformats.org/presentationml/2006/ole">
            <mc:AlternateContent xmlns:mc="http://schemas.openxmlformats.org/markup-compatibility/2006">
              <mc:Choice xmlns:v="urn:schemas-microsoft-com:vml" Requires="v">
                <p:oleObj spid="_x0000_s11292" name="Acrobat Document" showAsIcon="1" r:id="rId7" imgW="914400" imgH="771480" progId="AcroExch.Document.DC">
                  <p:embed/>
                </p:oleObj>
              </mc:Choice>
              <mc:Fallback>
                <p:oleObj name="Acrobat Document" showAsIcon="1" r:id="rId7" imgW="914400" imgH="771480" progId="AcroExch.Document.DC">
                  <p:embed/>
                  <p:pic>
                    <p:nvPicPr>
                      <p:cNvPr id="0" name="Picture 8"/>
                      <p:cNvPicPr>
                        <a:picLocks noChangeAspect="1" noChangeArrowheads="1"/>
                      </p:cNvPicPr>
                      <p:nvPr/>
                    </p:nvPicPr>
                    <p:blipFill>
                      <a:blip r:embed="rId8"/>
                      <a:srcRect/>
                      <a:stretch>
                        <a:fillRect/>
                      </a:stretch>
                    </p:blipFill>
                    <p:spPr bwMode="auto">
                      <a:xfrm>
                        <a:off x="10343678" y="980728"/>
                        <a:ext cx="1301475" cy="109812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644778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4" name="Rectangle 4"/>
          <p:cNvSpPr>
            <a:spLocks noChangeArrowheads="1"/>
          </p:cNvSpPr>
          <p:nvPr/>
        </p:nvSpPr>
        <p:spPr bwMode="auto">
          <a:xfrm>
            <a:off x="1372174" y="16904"/>
            <a:ext cx="6783665" cy="584775"/>
          </a:xfrm>
          <a:prstGeom prst="rect">
            <a:avLst/>
          </a:prstGeom>
          <a:noFill/>
          <a:ln w="9525">
            <a:noFill/>
            <a:miter lim="800000"/>
            <a:headEnd/>
            <a:tailEnd/>
          </a:ln>
        </p:spPr>
        <p:txBody>
          <a:bodyPr wrap="squar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5</a:t>
            </a:r>
            <a:r>
              <a:rPr kumimoji="0" lang="en-US" altLang="zh-TW" sz="3200" b="1" dirty="0">
                <a:latin typeface="Times New Roman" pitchFamily="18" charset="0"/>
                <a:ea typeface="標楷體" pitchFamily="65" charset="-120"/>
                <a:cs typeface="Times New Roman" pitchFamily="18" charset="0"/>
              </a:rPr>
              <a:t>. Corrective </a:t>
            </a:r>
            <a:r>
              <a:rPr lang="en-US" altLang="zh-TW" sz="3200" b="1" dirty="0">
                <a:latin typeface="Times New Roman" pitchFamily="18" charset="0"/>
                <a:ea typeface="標楷體" pitchFamily="65" charset="-120"/>
                <a:cs typeface="Times New Roman" pitchFamily="18" charset="0"/>
              </a:rPr>
              <a:t>Action (continue</a:t>
            </a:r>
            <a:r>
              <a:rPr lang="en-US" altLang="zh-TW" sz="3200" b="1" dirty="0" smtClean="0">
                <a:latin typeface="Times New Roman" pitchFamily="18" charset="0"/>
                <a:ea typeface="標楷體" pitchFamily="65" charset="-120"/>
                <a:cs typeface="Times New Roman" pitchFamily="18" charset="0"/>
              </a:rPr>
              <a:t>)</a:t>
            </a:r>
            <a:endParaRPr lang="en-US" altLang="zh-TW" sz="3200" b="1" dirty="0">
              <a:latin typeface="Times New Roman" pitchFamily="18" charset="0"/>
              <a:ea typeface="標楷體" pitchFamily="65" charset="-120"/>
              <a:cs typeface="Times New Roman" pitchFamily="18" charset="0"/>
            </a:endParaRPr>
          </a:p>
        </p:txBody>
      </p:sp>
      <p:sp>
        <p:nvSpPr>
          <p:cNvPr id="2" name="TextBox 1"/>
          <p:cNvSpPr txBox="1"/>
          <p:nvPr/>
        </p:nvSpPr>
        <p:spPr>
          <a:xfrm>
            <a:off x="308964" y="650788"/>
            <a:ext cx="11546881" cy="1932837"/>
          </a:xfrm>
          <a:prstGeom prst="rect">
            <a:avLst/>
          </a:prstGeom>
          <a:noFill/>
        </p:spPr>
        <p:txBody>
          <a:bodyPr wrap="square" rtlCol="0">
            <a:spAutoFit/>
          </a:bodyPr>
          <a:lstStyle/>
          <a:p>
            <a:pPr>
              <a:lnSpc>
                <a:spcPct val="130000"/>
              </a:lnSpc>
            </a:pPr>
            <a:r>
              <a:rPr lang="en-US" sz="2000" b="1" dirty="0" smtClean="0">
                <a:latin typeface="Times New Roman" pitchFamily="18" charset="0"/>
                <a:cs typeface="Times New Roman" pitchFamily="18" charset="0"/>
              </a:rPr>
              <a:t>5.3. Label </a:t>
            </a:r>
            <a:r>
              <a:rPr lang="en-US" sz="2000" b="1" dirty="0">
                <a:latin typeface="Times New Roman" pitchFamily="18" charset="0"/>
                <a:cs typeface="Times New Roman" pitchFamily="18" charset="0"/>
              </a:rPr>
              <a:t>Font </a:t>
            </a:r>
            <a:r>
              <a:rPr lang="en-US" sz="2000" b="1" dirty="0" smtClean="0">
                <a:latin typeface="Times New Roman" pitchFamily="18" charset="0"/>
                <a:cs typeface="Times New Roman" pitchFamily="18" charset="0"/>
              </a:rPr>
              <a:t>change issue</a:t>
            </a:r>
          </a:p>
          <a:p>
            <a:pPr marL="465138">
              <a:lnSpc>
                <a:spcPct val="130000"/>
              </a:lnSpc>
            </a:pPr>
            <a:r>
              <a:rPr lang="en-US" dirty="0" smtClean="0">
                <a:latin typeface="Times New Roman" pitchFamily="18" charset="0"/>
                <a:cs typeface="Times New Roman" pitchFamily="18" charset="0"/>
              </a:rPr>
              <a:t>5.3.1. Building new printer label follow new request then doing FAI label online follow new spec customer inform.</a:t>
            </a:r>
          </a:p>
          <a:p>
            <a:pPr marL="465138">
              <a:lnSpc>
                <a:spcPct val="130000"/>
              </a:lnSpc>
            </a:pPr>
            <a:r>
              <a:rPr lang="en-US" dirty="0" smtClean="0">
                <a:solidFill>
                  <a:srgbClr val="0000FF"/>
                </a:solidFill>
                <a:latin typeface="Times New Roman" pitchFamily="18" charset="0"/>
                <a:cs typeface="Times New Roman" pitchFamily="18" charset="0"/>
              </a:rPr>
              <a:t>	Owner</a:t>
            </a:r>
            <a:r>
              <a:rPr lang="en-US" dirty="0">
                <a:solidFill>
                  <a:srgbClr val="0000FF"/>
                </a:solidFill>
                <a:latin typeface="Times New Roman" pitchFamily="18" charset="0"/>
                <a:cs typeface="Times New Roman" pitchFamily="18" charset="0"/>
              </a:rPr>
              <a:t>: PE/PD/PQE: Hue </a:t>
            </a:r>
            <a:r>
              <a:rPr lang="en-US" dirty="0" err="1">
                <a:solidFill>
                  <a:srgbClr val="0000FF"/>
                </a:solidFill>
                <a:latin typeface="Times New Roman" pitchFamily="18" charset="0"/>
                <a:cs typeface="Times New Roman" pitchFamily="18" charset="0"/>
              </a:rPr>
              <a:t>Ruan</a:t>
            </a:r>
            <a:r>
              <a:rPr lang="en-US" dirty="0">
                <a:solidFill>
                  <a:srgbClr val="0000FF"/>
                </a:solidFill>
                <a:latin typeface="Times New Roman" pitchFamily="18" charset="0"/>
                <a:cs typeface="Times New Roman" pitchFamily="18" charset="0"/>
              </a:rPr>
              <a:t>, Wen Yong, </a:t>
            </a:r>
            <a:r>
              <a:rPr lang="en-US" dirty="0" err="1">
                <a:solidFill>
                  <a:srgbClr val="0000FF"/>
                </a:solidFill>
                <a:latin typeface="Times New Roman" pitchFamily="18" charset="0"/>
                <a:cs typeface="Times New Roman" pitchFamily="18" charset="0"/>
              </a:rPr>
              <a:t>Heng</a:t>
            </a:r>
            <a:r>
              <a:rPr lang="en-US" dirty="0">
                <a:solidFill>
                  <a:srgbClr val="0000FF"/>
                </a:solidFill>
                <a:latin typeface="Times New Roman" pitchFamily="18" charset="0"/>
                <a:cs typeface="Times New Roman" pitchFamily="18" charset="0"/>
              </a:rPr>
              <a:t> </a:t>
            </a:r>
            <a:r>
              <a:rPr lang="en-US" dirty="0" err="1">
                <a:solidFill>
                  <a:srgbClr val="0000FF"/>
                </a:solidFill>
                <a:latin typeface="Times New Roman" pitchFamily="18" charset="0"/>
                <a:cs typeface="Times New Roman" pitchFamily="18" charset="0"/>
              </a:rPr>
              <a:t>Ruan</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 Done: </a:t>
            </a:r>
            <a:r>
              <a:rPr lang="en-US" dirty="0">
                <a:solidFill>
                  <a:srgbClr val="0000FF"/>
                </a:solidFill>
                <a:latin typeface="Times New Roman" pitchFamily="18" charset="0"/>
                <a:cs typeface="Times New Roman" pitchFamily="18" charset="0"/>
              </a:rPr>
              <a:t>2 Jul </a:t>
            </a:r>
            <a:r>
              <a:rPr lang="en-US" dirty="0" smtClean="0">
                <a:solidFill>
                  <a:srgbClr val="0000FF"/>
                </a:solidFill>
                <a:latin typeface="Times New Roman" pitchFamily="18" charset="0"/>
                <a:cs typeface="Times New Roman" pitchFamily="18" charset="0"/>
              </a:rPr>
              <a:t>2020</a:t>
            </a:r>
            <a:endParaRPr lang="en-US" dirty="0" smtClean="0">
              <a:latin typeface="Times New Roman" pitchFamily="18" charset="0"/>
              <a:cs typeface="Times New Roman" pitchFamily="18" charset="0"/>
            </a:endParaRPr>
          </a:p>
          <a:p>
            <a:pPr marL="465138">
              <a:lnSpc>
                <a:spcPct val="130000"/>
              </a:lnSpc>
            </a:pPr>
            <a:r>
              <a:rPr lang="en-US" dirty="0" smtClean="0">
                <a:latin typeface="Times New Roman" pitchFamily="18" charset="0"/>
                <a:cs typeface="Times New Roman" pitchFamily="18" charset="0"/>
              </a:rPr>
              <a:t>5.3.2. </a:t>
            </a:r>
            <a:r>
              <a:rPr lang="en-US" dirty="0">
                <a:latin typeface="Times New Roman" pitchFamily="18" charset="0"/>
                <a:cs typeface="Times New Roman" pitchFamily="18" charset="0"/>
              </a:rPr>
              <a:t>Line </a:t>
            </a:r>
            <a:r>
              <a:rPr lang="en-US" dirty="0" smtClean="0">
                <a:latin typeface="Times New Roman" pitchFamily="18" charset="0"/>
                <a:cs typeface="Times New Roman" pitchFamily="18" charset="0"/>
              </a:rPr>
              <a:t>leader &amp; IPQC remind </a:t>
            </a:r>
            <a:r>
              <a:rPr lang="en-US" dirty="0">
                <a:latin typeface="Times New Roman" pitchFamily="18" charset="0"/>
                <a:cs typeface="Times New Roman" pitchFamily="18" charset="0"/>
              </a:rPr>
              <a:t>and alarm </a:t>
            </a:r>
            <a:r>
              <a:rPr lang="en-US" dirty="0" smtClean="0">
                <a:latin typeface="Times New Roman" pitchFamily="18" charset="0"/>
                <a:cs typeface="Times New Roman" pitchFamily="18" charset="0"/>
              </a:rPr>
              <a:t>daily check online product.</a:t>
            </a:r>
          </a:p>
          <a:p>
            <a:pPr marL="465138">
              <a:lnSpc>
                <a:spcPct val="130000"/>
              </a:lnSpc>
            </a:pPr>
            <a:r>
              <a:rPr lang="en-US" dirty="0" smtClean="0">
                <a:solidFill>
                  <a:srgbClr val="0000FF"/>
                </a:solidFill>
                <a:latin typeface="Times New Roman" pitchFamily="18" charset="0"/>
                <a:cs typeface="Times New Roman" pitchFamily="18" charset="0"/>
              </a:rPr>
              <a:t>	Owner</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PE/PD/PQE</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Hue </a:t>
            </a:r>
            <a:r>
              <a:rPr lang="en-US" dirty="0" err="1" smtClean="0">
                <a:solidFill>
                  <a:srgbClr val="0000FF"/>
                </a:solidFill>
                <a:latin typeface="Times New Roman" pitchFamily="18" charset="0"/>
                <a:cs typeface="Times New Roman" pitchFamily="18" charset="0"/>
              </a:rPr>
              <a:t>Ruan</a:t>
            </a:r>
            <a:r>
              <a:rPr lang="en-US" dirty="0" smtClean="0">
                <a:solidFill>
                  <a:srgbClr val="0000FF"/>
                </a:solidFill>
                <a:latin typeface="Times New Roman" pitchFamily="18" charset="0"/>
                <a:cs typeface="Times New Roman" pitchFamily="18" charset="0"/>
              </a:rPr>
              <a:t>, Wen Yong, </a:t>
            </a:r>
            <a:r>
              <a:rPr lang="en-US" dirty="0" err="1" smtClean="0">
                <a:solidFill>
                  <a:srgbClr val="0000FF"/>
                </a:solidFill>
                <a:latin typeface="Times New Roman" pitchFamily="18" charset="0"/>
                <a:cs typeface="Times New Roman" pitchFamily="18" charset="0"/>
              </a:rPr>
              <a:t>Heng</a:t>
            </a:r>
            <a:r>
              <a:rPr lang="en-US" dirty="0" smtClean="0">
                <a:solidFill>
                  <a:srgbClr val="0000FF"/>
                </a:solidFill>
                <a:latin typeface="Times New Roman" pitchFamily="18" charset="0"/>
                <a:cs typeface="Times New Roman" pitchFamily="18" charset="0"/>
              </a:rPr>
              <a:t> </a:t>
            </a:r>
            <a:r>
              <a:rPr lang="en-US" dirty="0" err="1" smtClean="0">
                <a:solidFill>
                  <a:srgbClr val="0000FF"/>
                </a:solidFill>
                <a:latin typeface="Times New Roman" pitchFamily="18" charset="0"/>
                <a:cs typeface="Times New Roman" pitchFamily="18" charset="0"/>
              </a:rPr>
              <a:t>Ruan</a:t>
            </a:r>
            <a:r>
              <a:rPr lang="en-US" dirty="0" smtClean="0">
                <a:solidFill>
                  <a:srgbClr val="0000FF"/>
                </a:solidFill>
                <a:latin typeface="Times New Roman" pitchFamily="18" charset="0"/>
                <a:cs typeface="Times New Roman" pitchFamily="18" charset="0"/>
              </a:rPr>
              <a:t>  Done: </a:t>
            </a:r>
            <a:r>
              <a:rPr lang="en-US" dirty="0">
                <a:solidFill>
                  <a:srgbClr val="0000FF"/>
                </a:solidFill>
                <a:latin typeface="Times New Roman" pitchFamily="18" charset="0"/>
                <a:cs typeface="Times New Roman" pitchFamily="18" charset="0"/>
              </a:rPr>
              <a:t>2 </a:t>
            </a:r>
            <a:r>
              <a:rPr lang="en-US" dirty="0" smtClean="0">
                <a:solidFill>
                  <a:srgbClr val="0000FF"/>
                </a:solidFill>
                <a:latin typeface="Times New Roman" pitchFamily="18" charset="0"/>
                <a:cs typeface="Times New Roman" pitchFamily="18" charset="0"/>
              </a:rPr>
              <a:t>Jul 2020</a:t>
            </a:r>
            <a:endParaRPr lang="en-US" dirty="0">
              <a:solidFill>
                <a:srgbClr val="0000FF"/>
              </a:solidFill>
              <a:latin typeface="Times New Roman" pitchFamily="18" charset="0"/>
              <a:cs typeface="Times New Roman" pitchFamily="18" charset="0"/>
            </a:endParaRPr>
          </a:p>
        </p:txBody>
      </p:sp>
      <p:pic>
        <p:nvPicPr>
          <p:cNvPr id="13" name="Picture 12"/>
          <p:cNvPicPr>
            <a:picLocks noChangeAspect="1"/>
          </p:cNvPicPr>
          <p:nvPr/>
        </p:nvPicPr>
        <p:blipFill>
          <a:blip r:embed="rId4" cstate="print"/>
          <a:stretch>
            <a:fillRect/>
          </a:stretch>
        </p:blipFill>
        <p:spPr>
          <a:xfrm>
            <a:off x="4791834" y="2924944"/>
            <a:ext cx="3749246" cy="2435726"/>
          </a:xfrm>
          <a:prstGeom prst="rect">
            <a:avLst/>
          </a:prstGeom>
        </p:spPr>
      </p:pic>
      <p:pic>
        <p:nvPicPr>
          <p:cNvPr id="14" name="Picture 13"/>
          <p:cNvPicPr>
            <a:picLocks noChangeAspect="1"/>
          </p:cNvPicPr>
          <p:nvPr/>
        </p:nvPicPr>
        <p:blipFill>
          <a:blip r:embed="rId5" cstate="print"/>
          <a:stretch>
            <a:fillRect/>
          </a:stretch>
        </p:blipFill>
        <p:spPr>
          <a:xfrm>
            <a:off x="8903518" y="2924944"/>
            <a:ext cx="2880320" cy="2435726"/>
          </a:xfrm>
          <a:prstGeom prst="rect">
            <a:avLst/>
          </a:prstGeom>
        </p:spPr>
      </p:pic>
      <p:pic>
        <p:nvPicPr>
          <p:cNvPr id="17" name="Picture 16"/>
          <p:cNvPicPr>
            <a:picLocks noChangeAspect="1"/>
          </p:cNvPicPr>
          <p:nvPr/>
        </p:nvPicPr>
        <p:blipFill>
          <a:blip r:embed="rId6" cstate="print"/>
          <a:stretch>
            <a:fillRect/>
          </a:stretch>
        </p:blipFill>
        <p:spPr>
          <a:xfrm>
            <a:off x="601292" y="2924944"/>
            <a:ext cx="3981746" cy="2435643"/>
          </a:xfrm>
          <a:prstGeom prst="rect">
            <a:avLst/>
          </a:prstGeom>
          <a:ln w="3175">
            <a:solidFill>
              <a:schemeClr val="tx1"/>
            </a:solidFill>
          </a:ln>
        </p:spPr>
      </p:pic>
      <p:sp>
        <p:nvSpPr>
          <p:cNvPr id="18" name="TextBox 17"/>
          <p:cNvSpPr txBox="1"/>
          <p:nvPr/>
        </p:nvSpPr>
        <p:spPr>
          <a:xfrm>
            <a:off x="977307" y="5413656"/>
            <a:ext cx="3168351" cy="369332"/>
          </a:xfrm>
          <a:prstGeom prst="rect">
            <a:avLst/>
          </a:prstGeom>
          <a:noFill/>
        </p:spPr>
        <p:txBody>
          <a:bodyPr wrap="square" rtlCol="0">
            <a:spAutoFit/>
          </a:bodyPr>
          <a:lstStyle/>
          <a:p>
            <a:r>
              <a:rPr lang="en-US" dirty="0" smtClean="0">
                <a:latin typeface="Times New Roman" pitchFamily="18" charset="0"/>
                <a:cs typeface="Times New Roman" pitchFamily="18" charset="0"/>
              </a:rPr>
              <a:t>PMD defined Label print setup</a:t>
            </a:r>
            <a:endParaRPr lang="en-US" dirty="0">
              <a:latin typeface="Times New Roman" pitchFamily="18" charset="0"/>
              <a:cs typeface="Times New Roman" pitchFamily="18" charset="0"/>
            </a:endParaRPr>
          </a:p>
        </p:txBody>
      </p:sp>
      <p:sp>
        <p:nvSpPr>
          <p:cNvPr id="19" name="TextBox 18"/>
          <p:cNvSpPr txBox="1"/>
          <p:nvPr/>
        </p:nvSpPr>
        <p:spPr>
          <a:xfrm>
            <a:off x="5709600" y="5382624"/>
            <a:ext cx="196594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Label print setup</a:t>
            </a:r>
            <a:endParaRPr lang="en-US" dirty="0">
              <a:latin typeface="Times New Roman" pitchFamily="18" charset="0"/>
              <a:cs typeface="Times New Roman" pitchFamily="18" charset="0"/>
            </a:endParaRPr>
          </a:p>
        </p:txBody>
      </p:sp>
      <p:sp>
        <p:nvSpPr>
          <p:cNvPr id="21" name="TextBox 20"/>
          <p:cNvSpPr txBox="1"/>
          <p:nvPr/>
        </p:nvSpPr>
        <p:spPr>
          <a:xfrm>
            <a:off x="9777898" y="5403559"/>
            <a:ext cx="113156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Label FAI</a:t>
            </a:r>
            <a:endParaRPr lang="en-US" dirty="0">
              <a:latin typeface="Times New Roman" pitchFamily="18" charset="0"/>
              <a:cs typeface="Times New Roman" pitchFamily="18" charset="0"/>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701767030"/>
              </p:ext>
            </p:extLst>
          </p:nvPr>
        </p:nvGraphicFramePr>
        <p:xfrm>
          <a:off x="9695606" y="1700808"/>
          <a:ext cx="1459981" cy="1231859"/>
        </p:xfrm>
        <a:graphic>
          <a:graphicData uri="http://schemas.openxmlformats.org/presentationml/2006/ole">
            <mc:AlternateContent xmlns:mc="http://schemas.openxmlformats.org/markup-compatibility/2006">
              <mc:Choice xmlns:v="urn:schemas-microsoft-com:vml" Requires="v">
                <p:oleObj spid="_x0000_s8349" name="Acrobat Document" showAsIcon="1" r:id="rId7" imgW="914400" imgH="771480" progId="AcroExch.Document.DC">
                  <p:embed/>
                </p:oleObj>
              </mc:Choice>
              <mc:Fallback>
                <p:oleObj name="Acrobat Document" showAsIcon="1" r:id="rId7" imgW="914400" imgH="771480" progId="AcroExch.Document.DC">
                  <p:embed/>
                  <p:pic>
                    <p:nvPicPr>
                      <p:cNvPr id="0" name="Picture 137"/>
                      <p:cNvPicPr>
                        <a:picLocks noChangeAspect="1" noChangeArrowheads="1"/>
                      </p:cNvPicPr>
                      <p:nvPr/>
                    </p:nvPicPr>
                    <p:blipFill>
                      <a:blip r:embed="rId8"/>
                      <a:srcRect/>
                      <a:stretch>
                        <a:fillRect/>
                      </a:stretch>
                    </p:blipFill>
                    <p:spPr bwMode="auto">
                      <a:xfrm>
                        <a:off x="9695606" y="1700808"/>
                        <a:ext cx="1459981" cy="12318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6808928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19" name="Rectangle 4"/>
          <p:cNvSpPr>
            <a:spLocks noChangeArrowheads="1"/>
          </p:cNvSpPr>
          <p:nvPr/>
        </p:nvSpPr>
        <p:spPr bwMode="auto">
          <a:xfrm>
            <a:off x="1372174" y="16904"/>
            <a:ext cx="6783665" cy="584775"/>
          </a:xfrm>
          <a:prstGeom prst="rect">
            <a:avLst/>
          </a:prstGeom>
          <a:noFill/>
          <a:ln w="9525">
            <a:noFill/>
            <a:miter lim="800000"/>
            <a:headEnd/>
            <a:tailEnd/>
          </a:ln>
        </p:spPr>
        <p:txBody>
          <a:bodyPr wrap="squar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5</a:t>
            </a:r>
            <a:r>
              <a:rPr kumimoji="0" lang="en-US" altLang="zh-TW" sz="3200" b="1" dirty="0">
                <a:latin typeface="Times New Roman" pitchFamily="18" charset="0"/>
                <a:ea typeface="標楷體" pitchFamily="65" charset="-120"/>
                <a:cs typeface="Times New Roman" pitchFamily="18" charset="0"/>
              </a:rPr>
              <a:t>. Corrective </a:t>
            </a:r>
            <a:r>
              <a:rPr lang="en-US" altLang="zh-TW" sz="3200" b="1" dirty="0">
                <a:latin typeface="Times New Roman" pitchFamily="18" charset="0"/>
                <a:ea typeface="標楷體" pitchFamily="65" charset="-120"/>
                <a:cs typeface="Times New Roman" pitchFamily="18" charset="0"/>
              </a:rPr>
              <a:t>Action (continue</a:t>
            </a:r>
            <a:r>
              <a:rPr lang="en-US" altLang="zh-TW" sz="3200" b="1" dirty="0" smtClean="0">
                <a:latin typeface="Times New Roman" pitchFamily="18" charset="0"/>
                <a:ea typeface="標楷體" pitchFamily="65" charset="-120"/>
                <a:cs typeface="Times New Roman" pitchFamily="18" charset="0"/>
              </a:rPr>
              <a:t>)</a:t>
            </a:r>
            <a:endParaRPr kumimoji="0" lang="en-US" altLang="zh-TW" sz="3200" b="1" dirty="0">
              <a:latin typeface="Times New Roman" pitchFamily="18" charset="0"/>
              <a:ea typeface="標楷體" pitchFamily="65" charset="-120"/>
              <a:cs typeface="Times New Roman" pitchFamily="18" charset="0"/>
            </a:endParaRPr>
          </a:p>
        </p:txBody>
      </p:sp>
      <p:sp>
        <p:nvSpPr>
          <p:cNvPr id="2" name="TextBox 1"/>
          <p:cNvSpPr txBox="1"/>
          <p:nvPr/>
        </p:nvSpPr>
        <p:spPr>
          <a:xfrm>
            <a:off x="406574" y="692696"/>
            <a:ext cx="10801200" cy="3013133"/>
          </a:xfrm>
          <a:prstGeom prst="rect">
            <a:avLst/>
          </a:prstGeom>
          <a:noFill/>
        </p:spPr>
        <p:txBody>
          <a:bodyPr wrap="square" rtlCol="0">
            <a:spAutoFit/>
          </a:bodyPr>
          <a:lstStyle/>
          <a:p>
            <a:pPr>
              <a:lnSpc>
                <a:spcPct val="130000"/>
              </a:lnSpc>
            </a:pPr>
            <a:r>
              <a:rPr lang="en-US" sz="2000" b="1" dirty="0" smtClean="0">
                <a:latin typeface="Times New Roman" pitchFamily="18" charset="0"/>
                <a:cs typeface="Times New Roman" pitchFamily="18" charset="0"/>
              </a:rPr>
              <a:t>5.4. </a:t>
            </a:r>
            <a:r>
              <a:rPr lang="en-US" sz="2000" b="1" dirty="0" err="1" smtClean="0">
                <a:latin typeface="Times New Roman" pitchFamily="18" charset="0"/>
                <a:cs typeface="Times New Roman" pitchFamily="18" charset="0"/>
              </a:rPr>
              <a:t>Giftbox</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contamination </a:t>
            </a:r>
            <a:r>
              <a:rPr lang="en-US" sz="2000" b="1" dirty="0" smtClean="0">
                <a:latin typeface="Times New Roman" pitchFamily="18" charset="0"/>
                <a:cs typeface="Times New Roman" pitchFamily="18" charset="0"/>
              </a:rPr>
              <a:t>issue</a:t>
            </a:r>
          </a:p>
          <a:p>
            <a:pPr marL="973138" indent="-508000">
              <a:lnSpc>
                <a:spcPct val="130000"/>
              </a:lnSpc>
            </a:pPr>
            <a:r>
              <a:rPr lang="en-US" dirty="0" smtClean="0">
                <a:latin typeface="Times New Roman" pitchFamily="18" charset="0"/>
                <a:cs typeface="Times New Roman" pitchFamily="18" charset="0"/>
              </a:rPr>
              <a:t>5.4.1. Add NG picture to SOP at Pack Box station, remind all OP to know and reject any Box material cosmetic issue.</a:t>
            </a:r>
          </a:p>
          <a:p>
            <a:pPr marL="465138">
              <a:lnSpc>
                <a:spcPct val="130000"/>
              </a:lnSpc>
            </a:pPr>
            <a:r>
              <a:rPr lang="en-US" dirty="0" smtClean="0">
                <a:solidFill>
                  <a:srgbClr val="0000FF"/>
                </a:solidFill>
                <a:latin typeface="Times New Roman" pitchFamily="18" charset="0"/>
                <a:cs typeface="Times New Roman" pitchFamily="18" charset="0"/>
              </a:rPr>
              <a:t>	Owner</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IE: Van </a:t>
            </a:r>
            <a:r>
              <a:rPr lang="en-US" dirty="0" err="1" smtClean="0">
                <a:solidFill>
                  <a:srgbClr val="0000FF"/>
                </a:solidFill>
                <a:latin typeface="Times New Roman" pitchFamily="18" charset="0"/>
                <a:cs typeface="Times New Roman" pitchFamily="18" charset="0"/>
              </a:rPr>
              <a:t>Quyen</a:t>
            </a:r>
            <a:r>
              <a:rPr lang="en-US" dirty="0" smtClean="0">
                <a:solidFill>
                  <a:srgbClr val="0000FF"/>
                </a:solidFill>
                <a:latin typeface="Times New Roman" pitchFamily="18" charset="0"/>
                <a:cs typeface="Times New Roman" pitchFamily="18" charset="0"/>
              </a:rPr>
              <a:t> Done: 3 </a:t>
            </a:r>
            <a:r>
              <a:rPr lang="en-US" dirty="0">
                <a:solidFill>
                  <a:srgbClr val="0000FF"/>
                </a:solidFill>
                <a:latin typeface="Times New Roman" pitchFamily="18" charset="0"/>
                <a:cs typeface="Times New Roman" pitchFamily="18" charset="0"/>
              </a:rPr>
              <a:t>Jul </a:t>
            </a:r>
            <a:r>
              <a:rPr lang="en-US" dirty="0" smtClean="0">
                <a:solidFill>
                  <a:srgbClr val="0000FF"/>
                </a:solidFill>
                <a:latin typeface="Times New Roman" pitchFamily="18" charset="0"/>
                <a:cs typeface="Times New Roman" pitchFamily="18" charset="0"/>
              </a:rPr>
              <a:t>2020</a:t>
            </a:r>
            <a:endParaRPr lang="en-US" dirty="0" smtClean="0">
              <a:latin typeface="Times New Roman" pitchFamily="18" charset="0"/>
              <a:cs typeface="Times New Roman" pitchFamily="18" charset="0"/>
            </a:endParaRPr>
          </a:p>
          <a:p>
            <a:pPr marL="914400" indent="-449263">
              <a:lnSpc>
                <a:spcPct val="130000"/>
              </a:lnSpc>
            </a:pPr>
            <a:r>
              <a:rPr lang="en-US" dirty="0" smtClean="0">
                <a:latin typeface="Times New Roman" pitchFamily="18" charset="0"/>
                <a:cs typeface="Times New Roman" pitchFamily="18" charset="0"/>
              </a:rPr>
              <a:t>5.4.2. Showed </a:t>
            </a:r>
            <a:r>
              <a:rPr lang="en-US" dirty="0">
                <a:latin typeface="Times New Roman" pitchFamily="18" charset="0"/>
                <a:cs typeface="Times New Roman" pitchFamily="18" charset="0"/>
              </a:rPr>
              <a:t>and reminded all operators to pay attention to their operating and follow SOP.  Operator at pack box and pack carton station need fold </a:t>
            </a:r>
            <a:r>
              <a:rPr lang="en-US" dirty="0" err="1">
                <a:latin typeface="Times New Roman" pitchFamily="18" charset="0"/>
                <a:cs typeface="Times New Roman" pitchFamily="18" charset="0"/>
              </a:rPr>
              <a:t>giftbox</a:t>
            </a:r>
            <a:r>
              <a:rPr lang="en-US" dirty="0">
                <a:latin typeface="Times New Roman" pitchFamily="18" charset="0"/>
                <a:cs typeface="Times New Roman" pitchFamily="18" charset="0"/>
              </a:rPr>
              <a:t> more carefully and recheck cushion sheet before packing carton to avoid missing</a:t>
            </a:r>
            <a:r>
              <a:rPr lang="en-US" dirty="0" smtClean="0">
                <a:latin typeface="Times New Roman" pitchFamily="18" charset="0"/>
                <a:cs typeface="Times New Roman" pitchFamily="18" charset="0"/>
              </a:rPr>
              <a:t>.</a:t>
            </a:r>
          </a:p>
          <a:p>
            <a:pPr marL="465138">
              <a:lnSpc>
                <a:spcPct val="130000"/>
              </a:lnSpc>
            </a:pPr>
            <a:r>
              <a:rPr lang="en-US" dirty="0" smtClean="0">
                <a:solidFill>
                  <a:srgbClr val="0000FF"/>
                </a:solidFill>
                <a:latin typeface="Times New Roman" pitchFamily="18" charset="0"/>
                <a:cs typeface="Times New Roman" pitchFamily="18" charset="0"/>
              </a:rPr>
              <a:t>	Owner</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PD</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 </a:t>
            </a:r>
            <a:r>
              <a:rPr lang="en-US" dirty="0">
                <a:solidFill>
                  <a:srgbClr val="0000FF"/>
                </a:solidFill>
                <a:latin typeface="Times New Roman" pitchFamily="18" charset="0"/>
                <a:cs typeface="Times New Roman" pitchFamily="18" charset="0"/>
              </a:rPr>
              <a:t>Wen Yong, </a:t>
            </a:r>
            <a:r>
              <a:rPr lang="en-US" dirty="0" smtClean="0">
                <a:solidFill>
                  <a:srgbClr val="0000FF"/>
                </a:solidFill>
                <a:latin typeface="Times New Roman" pitchFamily="18" charset="0"/>
                <a:cs typeface="Times New Roman" pitchFamily="18" charset="0"/>
              </a:rPr>
              <a:t>Done: 3 </a:t>
            </a:r>
            <a:r>
              <a:rPr lang="en-US" dirty="0">
                <a:solidFill>
                  <a:srgbClr val="0000FF"/>
                </a:solidFill>
                <a:latin typeface="Times New Roman" pitchFamily="18" charset="0"/>
                <a:cs typeface="Times New Roman" pitchFamily="18" charset="0"/>
              </a:rPr>
              <a:t>Jul </a:t>
            </a:r>
            <a:r>
              <a:rPr lang="en-US" dirty="0" smtClean="0">
                <a:solidFill>
                  <a:srgbClr val="0000FF"/>
                </a:solidFill>
                <a:latin typeface="Times New Roman" pitchFamily="18" charset="0"/>
                <a:cs typeface="Times New Roman" pitchFamily="18" charset="0"/>
              </a:rPr>
              <a:t>2020</a:t>
            </a:r>
            <a:r>
              <a:rPr lang="en-US" dirty="0" smtClean="0">
                <a:latin typeface="Times New Roman" pitchFamily="18" charset="0"/>
                <a:cs typeface="Times New Roman" pitchFamily="18" charset="0"/>
              </a:rPr>
              <a:t>.</a:t>
            </a:r>
          </a:p>
        </p:txBody>
      </p:sp>
      <p:graphicFrame>
        <p:nvGraphicFramePr>
          <p:cNvPr id="3" name="Object 2"/>
          <p:cNvGraphicFramePr>
            <a:graphicFrameLocks noChangeAspect="1"/>
          </p:cNvGraphicFramePr>
          <p:nvPr>
            <p:extLst>
              <p:ext uri="{D42A27DB-BD31-4B8C-83A1-F6EECF244321}">
                <p14:modId xmlns:p14="http://schemas.microsoft.com/office/powerpoint/2010/main" val="819097853"/>
              </p:ext>
            </p:extLst>
          </p:nvPr>
        </p:nvGraphicFramePr>
        <p:xfrm>
          <a:off x="3772301" y="3954370"/>
          <a:ext cx="1316262" cy="1110596"/>
        </p:xfrm>
        <a:graphic>
          <a:graphicData uri="http://schemas.openxmlformats.org/presentationml/2006/ole">
            <mc:AlternateContent xmlns:mc="http://schemas.openxmlformats.org/markup-compatibility/2006">
              <mc:Choice xmlns:v="urn:schemas-microsoft-com:vml" Requires="v">
                <p:oleObj spid="_x0000_s9625" name="Acrobat Document" showAsIcon="1" r:id="rId4" imgW="914400" imgH="771480" progId="AcroExch.Document.DC">
                  <p:embed/>
                </p:oleObj>
              </mc:Choice>
              <mc:Fallback>
                <p:oleObj name="Acrobat Document" showAsIcon="1" r:id="rId4" imgW="914400" imgH="771480" progId="AcroExch.Document.DC">
                  <p:embed/>
                  <p:pic>
                    <p:nvPicPr>
                      <p:cNvPr id="0" name="Picture 352"/>
                      <p:cNvPicPr>
                        <a:picLocks noChangeAspect="1" noChangeArrowheads="1"/>
                      </p:cNvPicPr>
                      <p:nvPr/>
                    </p:nvPicPr>
                    <p:blipFill>
                      <a:blip r:embed="rId5"/>
                      <a:srcRect/>
                      <a:stretch>
                        <a:fillRect/>
                      </a:stretch>
                    </p:blipFill>
                    <p:spPr bwMode="auto">
                      <a:xfrm>
                        <a:off x="3772301" y="3954370"/>
                        <a:ext cx="1316262" cy="11105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377684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4"/>
          <p:cNvSpPr>
            <a:spLocks noChangeArrowheads="1"/>
          </p:cNvSpPr>
          <p:nvPr/>
        </p:nvSpPr>
        <p:spPr bwMode="auto">
          <a:xfrm>
            <a:off x="1774726" y="36488"/>
            <a:ext cx="5768975" cy="584200"/>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6</a:t>
            </a:r>
            <a:r>
              <a:rPr kumimoji="0" lang="en-US" altLang="zh-TW" sz="3200" b="1" dirty="0">
                <a:latin typeface="Times New Roman" pitchFamily="18" charset="0"/>
                <a:ea typeface="標楷體" pitchFamily="65" charset="-120"/>
                <a:cs typeface="Times New Roman" pitchFamily="18" charset="0"/>
              </a:rPr>
              <a:t>. Verification of effectiveness</a:t>
            </a:r>
          </a:p>
        </p:txBody>
      </p:sp>
      <p:sp>
        <p:nvSpPr>
          <p:cNvPr id="4" name="TextBox 3"/>
          <p:cNvSpPr txBox="1"/>
          <p:nvPr/>
        </p:nvSpPr>
        <p:spPr>
          <a:xfrm>
            <a:off x="694606" y="980728"/>
            <a:ext cx="10657184" cy="2185214"/>
          </a:xfrm>
          <a:prstGeom prst="rect">
            <a:avLst/>
          </a:prstGeom>
          <a:noFill/>
        </p:spPr>
        <p:txBody>
          <a:bodyPr wrap="square" rtlCol="0">
            <a:spAutoFit/>
          </a:bodyPr>
          <a:lstStyle/>
          <a:p>
            <a:pPr marL="574675" indent="-574675">
              <a:lnSpc>
                <a:spcPct val="140000"/>
              </a:lnSpc>
            </a:pPr>
            <a:r>
              <a:rPr lang="en-US" altLang="zh-TW" sz="2000" kern="0" dirty="0" smtClean="0">
                <a:latin typeface="Times New Roman" pitchFamily="18" charset="0"/>
                <a:cs typeface="Times New Roman" pitchFamily="18" charset="0"/>
              </a:rPr>
              <a:t>6.1.   Quality alert and SOP were updated in inspection requirement already and hang on production line, IPQC keep audit and verifying  the implementation on production line.</a:t>
            </a:r>
          </a:p>
          <a:p>
            <a:pPr marL="465138" indent="-465138"/>
            <a:endParaRPr lang="en-US" altLang="zh-TW" sz="2000" kern="0" dirty="0" smtClean="0">
              <a:latin typeface="Times New Roman" pitchFamily="18" charset="0"/>
              <a:cs typeface="Times New Roman" pitchFamily="18" charset="0"/>
            </a:endParaRPr>
          </a:p>
          <a:p>
            <a:pPr marL="574675" indent="-574675"/>
            <a:r>
              <a:rPr lang="en-US" altLang="zh-TW" sz="2000" kern="0" dirty="0" smtClean="0">
                <a:latin typeface="Times New Roman" pitchFamily="18" charset="0"/>
                <a:cs typeface="Times New Roman" pitchFamily="18" charset="0"/>
              </a:rPr>
              <a:t>6.2.   Operators were reminded and trained to know this issue for more pay attention to their job, compulsory follow standard operation procedure as SOP defined.</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2573131160"/>
              </p:ext>
            </p:extLst>
          </p:nvPr>
        </p:nvGraphicFramePr>
        <p:xfrm>
          <a:off x="2474688" y="3826767"/>
          <a:ext cx="1099257" cy="927498"/>
        </p:xfrm>
        <a:graphic>
          <a:graphicData uri="http://schemas.openxmlformats.org/presentationml/2006/ole">
            <mc:AlternateContent xmlns:mc="http://schemas.openxmlformats.org/markup-compatibility/2006">
              <mc:Choice xmlns:v="urn:schemas-microsoft-com:vml" Requires="v">
                <p:oleObj spid="_x0000_s10441" name="Acrobat Document" showAsIcon="1" r:id="rId4" imgW="914400" imgH="771480" progId="AcroExch.Document.DC">
                  <p:embed/>
                </p:oleObj>
              </mc:Choice>
              <mc:Fallback>
                <p:oleObj name="Acrobat Document" showAsIcon="1" r:id="rId4" imgW="914400" imgH="771480" progId="AcroExch.Document.DC">
                  <p:embed/>
                  <p:pic>
                    <p:nvPicPr>
                      <p:cNvPr id="0" name="Picture 143"/>
                      <p:cNvPicPr>
                        <a:picLocks noChangeAspect="1" noChangeArrowheads="1"/>
                      </p:cNvPicPr>
                      <p:nvPr/>
                    </p:nvPicPr>
                    <p:blipFill>
                      <a:blip r:embed="rId5"/>
                      <a:srcRect/>
                      <a:stretch>
                        <a:fillRect/>
                      </a:stretch>
                    </p:blipFill>
                    <p:spPr bwMode="auto">
                      <a:xfrm>
                        <a:off x="2474688" y="3826767"/>
                        <a:ext cx="1099257" cy="92749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6"/>
          <p:cNvGraphicFramePr>
            <a:graphicFrameLocks noChangeAspect="1"/>
          </p:cNvGraphicFramePr>
          <p:nvPr>
            <p:extLst>
              <p:ext uri="{D42A27DB-BD31-4B8C-83A1-F6EECF244321}">
                <p14:modId xmlns:p14="http://schemas.microsoft.com/office/powerpoint/2010/main" val="739135984"/>
              </p:ext>
            </p:extLst>
          </p:nvPr>
        </p:nvGraphicFramePr>
        <p:xfrm>
          <a:off x="4295006" y="3826767"/>
          <a:ext cx="1224136" cy="1032865"/>
        </p:xfrm>
        <a:graphic>
          <a:graphicData uri="http://schemas.openxmlformats.org/presentationml/2006/ole">
            <mc:AlternateContent xmlns:mc="http://schemas.openxmlformats.org/markup-compatibility/2006">
              <mc:Choice xmlns:v="urn:schemas-microsoft-com:vml" Requires="v">
                <p:oleObj spid="_x0000_s10442" name="Acrobat Document" showAsIcon="1" r:id="rId6" imgW="914400" imgH="771480" progId="AcroExch.Document.DC">
                  <p:embed/>
                </p:oleObj>
              </mc:Choice>
              <mc:Fallback>
                <p:oleObj name="Acrobat Document" showAsIcon="1" r:id="rId6" imgW="914400" imgH="771480" progId="AcroExch.Document.DC">
                  <p:embed/>
                  <p:pic>
                    <p:nvPicPr>
                      <p:cNvPr id="0" name=""/>
                      <p:cNvPicPr>
                        <a:picLocks noChangeAspect="1" noChangeArrowheads="1"/>
                      </p:cNvPicPr>
                      <p:nvPr/>
                    </p:nvPicPr>
                    <p:blipFill>
                      <a:blip r:embed="rId7"/>
                      <a:srcRect/>
                      <a:stretch>
                        <a:fillRect/>
                      </a:stretch>
                    </p:blipFill>
                    <p:spPr bwMode="auto">
                      <a:xfrm>
                        <a:off x="4295006" y="3826767"/>
                        <a:ext cx="1224136" cy="10328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800016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4"/>
          <p:cNvSpPr>
            <a:spLocks noChangeArrowheads="1"/>
          </p:cNvSpPr>
          <p:nvPr/>
        </p:nvSpPr>
        <p:spPr bwMode="auto">
          <a:xfrm>
            <a:off x="1838783" y="29876"/>
            <a:ext cx="4256423"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7</a:t>
            </a:r>
            <a:r>
              <a:rPr kumimoji="0" lang="en-US" altLang="zh-TW" sz="3200" b="1" dirty="0">
                <a:latin typeface="Times New Roman" pitchFamily="18" charset="0"/>
                <a:ea typeface="標楷體" pitchFamily="65" charset="-120"/>
                <a:cs typeface="Times New Roman" pitchFamily="18" charset="0"/>
              </a:rPr>
              <a:t>. Prevent recurrence</a:t>
            </a:r>
          </a:p>
        </p:txBody>
      </p:sp>
      <p:sp>
        <p:nvSpPr>
          <p:cNvPr id="2" name="Rectangle 1"/>
          <p:cNvSpPr/>
          <p:nvPr/>
        </p:nvSpPr>
        <p:spPr>
          <a:xfrm>
            <a:off x="766614" y="980728"/>
            <a:ext cx="10945215" cy="2062103"/>
          </a:xfrm>
          <a:prstGeom prst="rect">
            <a:avLst/>
          </a:prstGeom>
        </p:spPr>
        <p:txBody>
          <a:bodyPr wrap="square">
            <a:spAutoFit/>
          </a:bodyPr>
          <a:lstStyle/>
          <a:p>
            <a:pPr marL="515938" indent="-515938">
              <a:lnSpc>
                <a:spcPct val="140000"/>
              </a:lnSpc>
            </a:pPr>
            <a:r>
              <a:rPr lang="en-US" sz="2000" dirty="0">
                <a:latin typeface="Times New Roman" pitchFamily="18" charset="0"/>
                <a:cs typeface="Times New Roman" pitchFamily="18" charset="0"/>
              </a:rPr>
              <a:t>7.1</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Line leader remind all operators before production </a:t>
            </a:r>
            <a:r>
              <a:rPr lang="en-US" sz="2000" dirty="0" smtClean="0">
                <a:latin typeface="Times New Roman" pitchFamily="18" charset="0"/>
                <a:cs typeface="Times New Roman" pitchFamily="18" charset="0"/>
              </a:rPr>
              <a:t>meeting and </a:t>
            </a:r>
            <a:r>
              <a:rPr lang="en-US" sz="2000" dirty="0">
                <a:latin typeface="Times New Roman" pitchFamily="18" charset="0"/>
                <a:cs typeface="Times New Roman" pitchFamily="18" charset="0"/>
              </a:rPr>
              <a:t>monitor their operating daily.</a:t>
            </a:r>
          </a:p>
          <a:p>
            <a:pPr marL="574675"/>
            <a:r>
              <a:rPr lang="en-US" sz="2000" dirty="0" smtClean="0">
                <a:solidFill>
                  <a:srgbClr val="0000FF"/>
                </a:solidFill>
                <a:latin typeface="Times New Roman" pitchFamily="18" charset="0"/>
                <a:cs typeface="Times New Roman" pitchFamily="18" charset="0"/>
              </a:rPr>
              <a:t>Owner</a:t>
            </a:r>
            <a:r>
              <a:rPr lang="en-US" sz="2000" dirty="0">
                <a:solidFill>
                  <a:srgbClr val="0000FF"/>
                </a:solidFill>
                <a:latin typeface="Times New Roman" pitchFamily="18" charset="0"/>
                <a:cs typeface="Times New Roman" pitchFamily="18" charset="0"/>
              </a:rPr>
              <a:t>: </a:t>
            </a:r>
            <a:r>
              <a:rPr lang="en-US" sz="2000" dirty="0" smtClean="0">
                <a:solidFill>
                  <a:srgbClr val="0000FF"/>
                </a:solidFill>
                <a:latin typeface="Times New Roman" pitchFamily="18" charset="0"/>
                <a:cs typeface="Times New Roman" pitchFamily="18" charset="0"/>
              </a:rPr>
              <a:t>PD: Wen Yong Done : 3 Jul 2020</a:t>
            </a:r>
          </a:p>
          <a:p>
            <a:endParaRPr lang="en-US" sz="2000" dirty="0" smtClean="0">
              <a:latin typeface="Times New Roman" pitchFamily="18" charset="0"/>
              <a:cs typeface="Times New Roman" pitchFamily="18" charset="0"/>
            </a:endParaRPr>
          </a:p>
          <a:p>
            <a:pPr marL="574675" indent="-574675"/>
            <a:r>
              <a:rPr lang="en-US" sz="2000" dirty="0" smtClean="0">
                <a:latin typeface="Times New Roman" pitchFamily="18" charset="0"/>
                <a:cs typeface="Times New Roman" pitchFamily="18" charset="0"/>
              </a:rPr>
              <a:t>7.2.    Daily IPQC </a:t>
            </a:r>
            <a:r>
              <a:rPr lang="en-US" sz="2000" dirty="0">
                <a:latin typeface="Times New Roman" pitchFamily="18" charset="0"/>
                <a:cs typeface="Times New Roman" pitchFamily="18" charset="0"/>
              </a:rPr>
              <a:t>will random sample check after VI and pack box station to recheck product and package status.</a:t>
            </a:r>
            <a:endParaRPr lang="en-US" sz="2000" dirty="0" smtClean="0">
              <a:latin typeface="Times New Roman" pitchFamily="18" charset="0"/>
              <a:cs typeface="Times New Roman" pitchFamily="18" charset="0"/>
            </a:endParaRPr>
          </a:p>
          <a:p>
            <a:pPr indent="574675"/>
            <a:r>
              <a:rPr lang="en-US" sz="2000" dirty="0" smtClean="0">
                <a:latin typeface="Times New Roman" pitchFamily="18" charset="0"/>
                <a:cs typeface="Times New Roman" pitchFamily="18" charset="0"/>
              </a:rPr>
              <a:t> </a:t>
            </a:r>
            <a:r>
              <a:rPr lang="en-US" sz="2000" dirty="0" smtClean="0">
                <a:solidFill>
                  <a:srgbClr val="0000FF"/>
                </a:solidFill>
                <a:latin typeface="Times New Roman" pitchFamily="18" charset="0"/>
                <a:cs typeface="Times New Roman" pitchFamily="18" charset="0"/>
              </a:rPr>
              <a:t>Owner</a:t>
            </a:r>
            <a:r>
              <a:rPr lang="en-US" sz="2000" dirty="0">
                <a:solidFill>
                  <a:srgbClr val="0000FF"/>
                </a:solidFill>
                <a:latin typeface="Times New Roman" pitchFamily="18" charset="0"/>
                <a:cs typeface="Times New Roman" pitchFamily="18" charset="0"/>
              </a:rPr>
              <a:t>: </a:t>
            </a:r>
            <a:r>
              <a:rPr lang="en-US" sz="2000" dirty="0" smtClean="0">
                <a:solidFill>
                  <a:srgbClr val="0000FF"/>
                </a:solidFill>
                <a:latin typeface="Times New Roman" pitchFamily="18" charset="0"/>
                <a:cs typeface="Times New Roman" pitchFamily="18" charset="0"/>
              </a:rPr>
              <a:t>PQE: </a:t>
            </a:r>
            <a:r>
              <a:rPr lang="en-US" sz="2000" dirty="0" err="1" smtClean="0">
                <a:solidFill>
                  <a:srgbClr val="0000FF"/>
                </a:solidFill>
                <a:latin typeface="Times New Roman" pitchFamily="18" charset="0"/>
                <a:cs typeface="Times New Roman" pitchFamily="18" charset="0"/>
              </a:rPr>
              <a:t>Heng</a:t>
            </a:r>
            <a:r>
              <a:rPr lang="en-US" sz="2000" dirty="0" smtClean="0">
                <a:solidFill>
                  <a:srgbClr val="0000FF"/>
                </a:solidFill>
                <a:latin typeface="Times New Roman" pitchFamily="18" charset="0"/>
                <a:cs typeface="Times New Roman" pitchFamily="18" charset="0"/>
              </a:rPr>
              <a:t> </a:t>
            </a:r>
            <a:r>
              <a:rPr lang="en-US" sz="2000" dirty="0" err="1" smtClean="0">
                <a:solidFill>
                  <a:srgbClr val="0000FF"/>
                </a:solidFill>
                <a:latin typeface="Times New Roman" pitchFamily="18" charset="0"/>
                <a:cs typeface="Times New Roman" pitchFamily="18" charset="0"/>
              </a:rPr>
              <a:t>Ruan</a:t>
            </a:r>
            <a:r>
              <a:rPr lang="en-US" sz="2000" dirty="0" smtClean="0">
                <a:solidFill>
                  <a:srgbClr val="0000FF"/>
                </a:solidFill>
                <a:latin typeface="Times New Roman" pitchFamily="18" charset="0"/>
                <a:cs typeface="Times New Roman" pitchFamily="18" charset="0"/>
              </a:rPr>
              <a:t> Done: 3 Jul 2020</a:t>
            </a:r>
            <a:endParaRPr lang="en-US" sz="2000"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9090560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11249</TotalTime>
  <Words>1849</Words>
  <Application>Microsoft Office PowerPoint</Application>
  <PresentationFormat>自訂</PresentationFormat>
  <Paragraphs>231</Paragraphs>
  <Slides>22</Slides>
  <Notes>22</Notes>
  <HiddenSlides>0</HiddenSlides>
  <MMClips>0</MMClips>
  <ScaleCrop>false</ScaleCrop>
  <HeadingPairs>
    <vt:vector size="8" baseType="variant">
      <vt:variant>
        <vt:lpstr>使用字型</vt:lpstr>
      </vt:variant>
      <vt:variant>
        <vt:i4>9</vt:i4>
      </vt:variant>
      <vt:variant>
        <vt:lpstr>佈景主題</vt:lpstr>
      </vt:variant>
      <vt:variant>
        <vt:i4>1</vt:i4>
      </vt:variant>
      <vt:variant>
        <vt:lpstr>內嵌 OLE 伺服程式</vt:lpstr>
      </vt:variant>
      <vt:variant>
        <vt:i4>1</vt:i4>
      </vt:variant>
      <vt:variant>
        <vt:lpstr>投影片標題</vt:lpstr>
      </vt:variant>
      <vt:variant>
        <vt:i4>22</vt:i4>
      </vt:variant>
    </vt:vector>
  </HeadingPairs>
  <TitlesOfParts>
    <vt:vector size="33" baseType="lpstr">
      <vt:lpstr>宋体</vt:lpstr>
      <vt:lpstr>微軟正黑體</vt:lpstr>
      <vt:lpstr>微軟正黑體</vt:lpstr>
      <vt:lpstr>新細明體</vt:lpstr>
      <vt:lpstr>標楷體</vt:lpstr>
      <vt:lpstr>Arial</vt:lpstr>
      <vt:lpstr>Calibri</vt:lpstr>
      <vt:lpstr>Times New Roman</vt:lpstr>
      <vt:lpstr>Wingdings</vt:lpstr>
      <vt:lpstr>Office 佈景主題</vt:lpstr>
      <vt:lpstr>Adobe Acrobat Document</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唐雪鳴</dc:creator>
  <cp:lastModifiedBy>Henry CHIOU</cp:lastModifiedBy>
  <cp:revision>853</cp:revision>
  <dcterms:created xsi:type="dcterms:W3CDTF">2018-12-07T01:49:44Z</dcterms:created>
  <dcterms:modified xsi:type="dcterms:W3CDTF">2020-07-16T09:34:57Z</dcterms:modified>
</cp:coreProperties>
</file>